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 id="2147483793"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980294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8072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1288116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2558732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806487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766900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519976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1738246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42355001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1062854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15037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2865161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951361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883349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87D2D8-74A5-46F2-8848-66EBEF8BF586}" type="datetimeFigureOut">
              <a:rPr lang="en-IN" smtClean="0"/>
              <a:t>11-07-2023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748007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87D2D8-74A5-46F2-8848-66EBEF8BF586}" type="datetimeFigureOut">
              <a:rPr lang="en-IN" smtClean="0"/>
              <a:t>11-07-2023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009690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7D2D8-74A5-46F2-8848-66EBEF8BF586}" type="datetimeFigureOut">
              <a:rPr lang="en-IN" smtClean="0"/>
              <a:t>11-07-2023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609906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4445496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14392155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946662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1209208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89543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28256812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1544316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87D2D8-74A5-46F2-8848-66EBEF8BF586}" type="datetimeFigureOut">
              <a:rPr lang="en-IN" smtClean="0"/>
              <a:t>11-07-2023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190316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87D2D8-74A5-46F2-8848-66EBEF8BF586}" type="datetimeFigureOut">
              <a:rPr lang="en-IN" smtClean="0"/>
              <a:t>11-07-2023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227756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0283763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7D2D8-74A5-46F2-8848-66EBEF8BF586}" type="datetimeFigureOut">
              <a:rPr lang="en-IN" smtClean="0"/>
              <a:t>11-07-2023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832063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685953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87D2D8-74A5-46F2-8848-66EBEF8BF586}" type="datetimeFigureOut">
              <a:rPr lang="en-IN" smtClean="0"/>
              <a:t>11-07-2023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189844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87D2D8-74A5-46F2-8848-66EBEF8BF586}" type="datetimeFigureOut">
              <a:rPr lang="en-IN" smtClean="0"/>
              <a:t>11-07-2023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483648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7D2D8-74A5-46F2-8848-66EBEF8BF586}" type="datetimeFigureOut">
              <a:rPr lang="en-IN" smtClean="0"/>
              <a:t>11-07-2023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96293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2203917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1987D2D8-74A5-46F2-8848-66EBEF8BF586}" type="datetimeFigureOut">
              <a:rPr lang="en-IN" smtClean="0"/>
              <a:t>11-07-2023</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E49F2926-84B4-4664-A8F0-4F3162D264DF}" type="slidenum">
              <a:rPr lang="en-IN" smtClean="0"/>
              <a:t>‹#›</a:t>
            </a:fld>
            <a:endParaRPr lang="en-IN"/>
          </a:p>
        </p:txBody>
      </p:sp>
    </p:spTree>
    <p:extLst>
      <p:ext uri="{BB962C8B-B14F-4D97-AF65-F5344CB8AC3E}">
        <p14:creationId xmlns:p14="http://schemas.microsoft.com/office/powerpoint/2010/main" val="347743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987D2D8-74A5-46F2-8848-66EBEF8BF586}" type="datetimeFigureOut">
              <a:rPr lang="en-IN" smtClean="0"/>
              <a:t>11-07-2023</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49F2926-84B4-4664-A8F0-4F3162D264DF}" type="slidenum">
              <a:rPr lang="en-IN" smtClean="0"/>
              <a:t>‹#›</a:t>
            </a:fld>
            <a:endParaRPr lang="en-IN"/>
          </a:p>
        </p:txBody>
      </p:sp>
    </p:spTree>
    <p:extLst>
      <p:ext uri="{BB962C8B-B14F-4D97-AF65-F5344CB8AC3E}">
        <p14:creationId xmlns:p14="http://schemas.microsoft.com/office/powerpoint/2010/main" val="586476728"/>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987D2D8-74A5-46F2-8848-66EBEF8BF586}" type="datetimeFigureOut">
              <a:rPr lang="en-IN" smtClean="0"/>
              <a:t>11-07-2023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49F2926-84B4-4664-A8F0-4F3162D264DF}" type="slidenum">
              <a:rPr lang="en-IN" smtClean="0"/>
              <a:t>‹#›</a:t>
            </a:fld>
            <a:endParaRPr lang="en-IN"/>
          </a:p>
        </p:txBody>
      </p:sp>
    </p:spTree>
    <p:extLst>
      <p:ext uri="{BB962C8B-B14F-4D97-AF65-F5344CB8AC3E}">
        <p14:creationId xmlns:p14="http://schemas.microsoft.com/office/powerpoint/2010/main" val="2978461955"/>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09648-AF77-76A2-3C1C-51966F88C0BE}"/>
              </a:ext>
            </a:extLst>
          </p:cNvPr>
          <p:cNvSpPr>
            <a:spLocks noGrp="1"/>
          </p:cNvSpPr>
          <p:nvPr>
            <p:ph type="ctrTitle"/>
          </p:nvPr>
        </p:nvSpPr>
        <p:spPr/>
        <p:txBody>
          <a:bodyPr/>
          <a:lstStyle/>
          <a:p>
            <a:r>
              <a:rPr lang="en-US" b="1" dirty="0">
                <a:effectLst>
                  <a:outerShdw blurRad="38100" dist="38100" dir="2700000" algn="tl">
                    <a:srgbClr val="000000">
                      <a:alpha val="43137"/>
                    </a:srgbClr>
                  </a:outerShdw>
                </a:effectLst>
                <a:latin typeface="Bahnschrift Condensed" panose="020B0502040204020203" pitchFamily="34" charset="0"/>
              </a:rPr>
              <a:t>MECHANISM OF BLUETOOTH </a:t>
            </a:r>
            <a:br>
              <a:rPr lang="en-US" b="1" dirty="0">
                <a:effectLst>
                  <a:outerShdw blurRad="38100" dist="38100" dir="2700000" algn="tl">
                    <a:srgbClr val="000000">
                      <a:alpha val="43137"/>
                    </a:srgbClr>
                  </a:outerShdw>
                </a:effectLst>
                <a:latin typeface="Bahnschrift Condensed" panose="020B0502040204020203" pitchFamily="34" charset="0"/>
              </a:rPr>
            </a:br>
            <a:r>
              <a:rPr lang="en-US" b="1" dirty="0">
                <a:effectLst>
                  <a:outerShdw blurRad="38100" dist="38100" dir="2700000" algn="tl">
                    <a:srgbClr val="000000">
                      <a:alpha val="43137"/>
                    </a:srgbClr>
                  </a:outerShdw>
                </a:effectLst>
                <a:latin typeface="Bahnschrift Condensed" panose="020B0502040204020203" pitchFamily="34" charset="0"/>
              </a:rPr>
              <a:t>AND NOISE CANCELLATION</a:t>
            </a:r>
            <a:endParaRPr lang="en-IN" b="1" dirty="0">
              <a:effectLst>
                <a:outerShdw blurRad="38100" dist="38100" dir="2700000" algn="tl">
                  <a:srgbClr val="000000">
                    <a:alpha val="43137"/>
                  </a:srgbClr>
                </a:outerShdw>
              </a:effectLst>
              <a:latin typeface="Bahnschrift Condensed" panose="020B0502040204020203" pitchFamily="34" charset="0"/>
            </a:endParaRPr>
          </a:p>
        </p:txBody>
      </p:sp>
      <p:sp>
        <p:nvSpPr>
          <p:cNvPr id="3" name="Subtitle 2">
            <a:extLst>
              <a:ext uri="{FF2B5EF4-FFF2-40B4-BE49-F238E27FC236}">
                <a16:creationId xmlns:a16="http://schemas.microsoft.com/office/drawing/2014/main" id="{2CC07CD9-DD12-DCAD-2F6A-AC20F6F40A40}"/>
              </a:ext>
            </a:extLst>
          </p:cNvPr>
          <p:cNvSpPr>
            <a:spLocks noGrp="1"/>
          </p:cNvSpPr>
          <p:nvPr>
            <p:ph type="subTitle" idx="1"/>
          </p:nvPr>
        </p:nvSpPr>
        <p:spPr/>
        <p:txBody>
          <a:bodyPr>
            <a:normAutofit/>
          </a:bodyPr>
          <a:lstStyle/>
          <a:p>
            <a:pPr algn="r"/>
            <a:r>
              <a:rPr lang="en-US" b="1" dirty="0">
                <a:effectLst>
                  <a:outerShdw blurRad="38100" dist="38100" dir="2700000" algn="tl">
                    <a:srgbClr val="000000">
                      <a:alpha val="43137"/>
                    </a:srgbClr>
                  </a:outerShdw>
                </a:effectLst>
                <a:latin typeface="Bahnschrift Condensed" panose="020B0502040204020203" pitchFamily="34" charset="0"/>
              </a:rPr>
              <a:t>Prepared by a tyro</a:t>
            </a:r>
          </a:p>
          <a:p>
            <a:pPr algn="r"/>
            <a:r>
              <a:rPr lang="en-US" b="1" dirty="0">
                <a:effectLst>
                  <a:outerShdw blurRad="38100" dist="38100" dir="2700000" algn="tl">
                    <a:srgbClr val="000000">
                      <a:alpha val="43137"/>
                    </a:srgbClr>
                  </a:outerShdw>
                </a:effectLst>
                <a:latin typeface="Bahnschrift Condensed" panose="020B0502040204020203" pitchFamily="34" charset="0"/>
              </a:rPr>
              <a:t>- Soma Sundaram M</a:t>
            </a:r>
            <a:endParaRPr lang="en-IN" b="1" dirty="0">
              <a:effectLst>
                <a:outerShdw blurRad="38100" dist="38100" dir="2700000" algn="tl">
                  <a:srgbClr val="000000">
                    <a:alpha val="43137"/>
                  </a:srgbClr>
                </a:outerShdw>
              </a:effectLst>
              <a:latin typeface="Bahnschrift Condensed" panose="020B0502040204020203" pitchFamily="34" charset="0"/>
            </a:endParaRPr>
          </a:p>
        </p:txBody>
      </p:sp>
      <p:pic>
        <p:nvPicPr>
          <p:cNvPr id="5" name="Picture 4">
            <a:extLst>
              <a:ext uri="{FF2B5EF4-FFF2-40B4-BE49-F238E27FC236}">
                <a16:creationId xmlns:a16="http://schemas.microsoft.com/office/drawing/2014/main" id="{9D32562B-F516-C2E0-0BB5-C330C8298BF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9000" contrast="12000"/>
                    </a14:imgEffect>
                  </a14:imgLayer>
                </a14:imgProps>
              </a:ext>
              <a:ext uri="{28A0092B-C50C-407E-A947-70E740481C1C}">
                <a14:useLocalDpi xmlns:a14="http://schemas.microsoft.com/office/drawing/2010/main" val="0"/>
              </a:ext>
            </a:extLst>
          </a:blip>
          <a:srcRect l="-2" r="-2014"/>
          <a:stretch/>
        </p:blipFill>
        <p:spPr>
          <a:xfrm>
            <a:off x="5104131" y="3810001"/>
            <a:ext cx="1620000" cy="1865376"/>
          </a:xfrm>
          <a:prstGeom prst="rect">
            <a:avLst/>
          </a:prstGeom>
          <a:noFill/>
          <a:ln cap="rnd">
            <a:noFill/>
          </a:ln>
          <a:effectLst>
            <a:glow>
              <a:schemeClr val="accent1">
                <a:alpha val="40000"/>
              </a:schemeClr>
            </a:glow>
            <a:reflection endPos="65000" dir="5400000" sy="-100000" algn="bl" rotWithShape="0"/>
            <a:softEdge rad="152400"/>
          </a:effectLst>
          <a:scene3d>
            <a:camera prst="orthographicFront"/>
            <a:lightRig rig="threePt" dir="t"/>
          </a:scene3d>
          <a:sp3d>
            <a:bevelT prst="angle"/>
            <a:bevelB w="139700" h="139700" prst="divot"/>
          </a:sp3d>
        </p:spPr>
      </p:pic>
    </p:spTree>
    <p:extLst>
      <p:ext uri="{BB962C8B-B14F-4D97-AF65-F5344CB8AC3E}">
        <p14:creationId xmlns:p14="http://schemas.microsoft.com/office/powerpoint/2010/main" val="2018358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020C6-4210-9D73-B393-3CD39D7504E1}"/>
              </a:ext>
            </a:extLst>
          </p:cNvPr>
          <p:cNvSpPr>
            <a:spLocks noGrp="1"/>
          </p:cNvSpPr>
          <p:nvPr>
            <p:ph type="title"/>
          </p:nvPr>
        </p:nvSpPr>
        <p:spPr/>
        <p:txBody>
          <a:bodyPr>
            <a:normAutofit/>
          </a:bodyPr>
          <a:lstStyle/>
          <a:p>
            <a:r>
              <a:rPr lang="en-US" sz="2400" dirty="0">
                <a:latin typeface="Agency FB" panose="020B0503020202020204" pitchFamily="34" charset="0"/>
              </a:rPr>
              <a:t>PLACEMENT OF 9 COMPONENTS:</a:t>
            </a:r>
            <a:endParaRPr lang="en-IN" sz="2400" dirty="0">
              <a:latin typeface="Agency FB" panose="020B0503020202020204" pitchFamily="34" charset="0"/>
            </a:endParaRPr>
          </a:p>
        </p:txBody>
      </p:sp>
      <p:sp>
        <p:nvSpPr>
          <p:cNvPr id="3" name="Content Placeholder 2">
            <a:extLst>
              <a:ext uri="{FF2B5EF4-FFF2-40B4-BE49-F238E27FC236}">
                <a16:creationId xmlns:a16="http://schemas.microsoft.com/office/drawing/2014/main" id="{73812ED8-5782-EB1C-7D87-15F791CE6C24}"/>
              </a:ext>
            </a:extLst>
          </p:cNvPr>
          <p:cNvSpPr>
            <a:spLocks noGrp="1"/>
          </p:cNvSpPr>
          <p:nvPr>
            <p:ph idx="1"/>
          </p:nvPr>
        </p:nvSpPr>
        <p:spPr>
          <a:xfrm>
            <a:off x="913795" y="2096064"/>
            <a:ext cx="10353762" cy="4259912"/>
          </a:xfrm>
        </p:spPr>
        <p:txBody>
          <a:bodyPr>
            <a:normAutofit fontScale="85000" lnSpcReduction="10000"/>
          </a:bodyPr>
          <a:lstStyle/>
          <a:p>
            <a:r>
              <a:rPr lang="en-US" sz="1800" dirty="0"/>
              <a:t>The outer part of the buds is the plastic and behind the plastic material there is a rubber protective shell.</a:t>
            </a:r>
          </a:p>
          <a:p>
            <a:r>
              <a:rPr lang="en-US" sz="1800" dirty="0"/>
              <a:t>The rubber shell is attached to the optical sensor(detects the wavelength and frequency of the audio and convert them into electrical signal).</a:t>
            </a:r>
          </a:p>
          <a:p>
            <a:r>
              <a:rPr lang="en-US" sz="1800" dirty="0"/>
              <a:t>SPEAKER:</a:t>
            </a:r>
          </a:p>
          <a:p>
            <a:r>
              <a:rPr lang="en-US" sz="1800" dirty="0"/>
              <a:t>Behind the rubber shell comes the major component SPEAKER. It has 4 layers to transfer audio from buds to human ears.</a:t>
            </a:r>
          </a:p>
          <a:p>
            <a:r>
              <a:rPr lang="en-US" sz="1800" dirty="0"/>
              <a:t>The 4 layers are: Diaphragm, spider, voice coil, magnet.</a:t>
            </a:r>
          </a:p>
          <a:p>
            <a:r>
              <a:rPr lang="en-US" sz="1800" dirty="0"/>
              <a:t> Diaphragm converts the electrical signal to sound waves. It vibrates due to electricity.</a:t>
            </a:r>
          </a:p>
          <a:p>
            <a:r>
              <a:rPr lang="en-US" sz="1800" dirty="0"/>
              <a:t> spider detects the low frequency response and mechanical power handling.</a:t>
            </a:r>
          </a:p>
          <a:p>
            <a:r>
              <a:rPr lang="en-US" sz="1800" dirty="0"/>
              <a:t>Connected to diaphragm and it maintains the constant magnetic field which vibrates the diaphragm.</a:t>
            </a:r>
          </a:p>
          <a:p>
            <a:r>
              <a:rPr lang="en-US" sz="1800" dirty="0"/>
              <a:t>Magnet creates the magnetic field which makes the coil to move back and forth w.r.t vibrations.</a:t>
            </a:r>
          </a:p>
          <a:p>
            <a:r>
              <a:rPr lang="en-US" sz="1800" dirty="0"/>
              <a:t>Then comes the 3 PCBS(printed circuit boards).</a:t>
            </a:r>
          </a:p>
        </p:txBody>
      </p:sp>
    </p:spTree>
    <p:extLst>
      <p:ext uri="{BB962C8B-B14F-4D97-AF65-F5344CB8AC3E}">
        <p14:creationId xmlns:p14="http://schemas.microsoft.com/office/powerpoint/2010/main" val="321233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75D7-6715-FB81-CD3D-EFA0DB46C95A}"/>
              </a:ext>
            </a:extLst>
          </p:cNvPr>
          <p:cNvSpPr>
            <a:spLocks noGrp="1"/>
          </p:cNvSpPr>
          <p:nvPr>
            <p:ph type="title"/>
          </p:nvPr>
        </p:nvSpPr>
        <p:spPr/>
        <p:txBody>
          <a:bodyPr/>
          <a:lstStyle/>
          <a:p>
            <a:pPr algn="ctr"/>
            <a:r>
              <a:rPr lang="en-US" dirty="0">
                <a:latin typeface="Agency FB" panose="020B0503020202020204" pitchFamily="34" charset="0"/>
              </a:rPr>
              <a:t>PCB’s:</a:t>
            </a:r>
            <a:endParaRPr lang="en-IN" dirty="0">
              <a:latin typeface="Agency FB" panose="020B0503020202020204" pitchFamily="34" charset="0"/>
            </a:endParaRPr>
          </a:p>
        </p:txBody>
      </p:sp>
      <p:sp>
        <p:nvSpPr>
          <p:cNvPr id="3" name="Content Placeholder 2">
            <a:extLst>
              <a:ext uri="{FF2B5EF4-FFF2-40B4-BE49-F238E27FC236}">
                <a16:creationId xmlns:a16="http://schemas.microsoft.com/office/drawing/2014/main" id="{C0A12CF5-5C37-04E7-0BEB-A3A678588F3D}"/>
              </a:ext>
            </a:extLst>
          </p:cNvPr>
          <p:cNvSpPr>
            <a:spLocks noGrp="1"/>
          </p:cNvSpPr>
          <p:nvPr>
            <p:ph idx="1"/>
          </p:nvPr>
        </p:nvSpPr>
        <p:spPr/>
        <p:txBody>
          <a:bodyPr>
            <a:normAutofit fontScale="77500" lnSpcReduction="20000"/>
          </a:bodyPr>
          <a:lstStyle/>
          <a:p>
            <a:r>
              <a:rPr lang="en-US" sz="2000" dirty="0"/>
              <a:t>The 3 printed circuit boards are folded together and they are connected by flexible wires.</a:t>
            </a:r>
          </a:p>
          <a:p>
            <a:r>
              <a:rPr lang="en-US" sz="2000" dirty="0"/>
              <a:t>TOP BOARD: The top PCB board contains the Soc, accelerometers and microchip. Present at backside of the speaker.</a:t>
            </a:r>
          </a:p>
          <a:p>
            <a:r>
              <a:rPr lang="en-US" sz="2000" dirty="0"/>
              <a:t>Microchip handles the Bluetooth connectivity using the 79 channels and frequency hopping.</a:t>
            </a:r>
          </a:p>
          <a:p>
            <a:r>
              <a:rPr lang="en-US" sz="2000" dirty="0"/>
              <a:t>Accelerometers are the sensors which detect the acceleration of the signals and transfer them to 2</a:t>
            </a:r>
            <a:r>
              <a:rPr lang="en-US" sz="2000" baseline="30000" dirty="0"/>
              <a:t>nd</a:t>
            </a:r>
            <a:r>
              <a:rPr lang="en-US" sz="2000" dirty="0"/>
              <a:t> PCB board.</a:t>
            </a:r>
          </a:p>
          <a:p>
            <a:r>
              <a:rPr lang="en-US" sz="2000" dirty="0"/>
              <a:t>SoC is a microcontroller or an embedded system which performs timing and storage operations and they ae mostly flash memory.</a:t>
            </a:r>
          </a:p>
          <a:p>
            <a:r>
              <a:rPr lang="en-US" sz="2000" dirty="0"/>
              <a:t>2</a:t>
            </a:r>
            <a:r>
              <a:rPr lang="en-US" sz="2000" baseline="30000" dirty="0"/>
              <a:t>nd</a:t>
            </a:r>
            <a:r>
              <a:rPr lang="en-US" sz="2000" dirty="0"/>
              <a:t> BOARD: The 2</a:t>
            </a:r>
            <a:r>
              <a:rPr lang="en-US" sz="2000" baseline="30000" dirty="0"/>
              <a:t>nd</a:t>
            </a:r>
            <a:r>
              <a:rPr lang="en-US" sz="2000" dirty="0"/>
              <a:t> PCB is important as it contains the Audio Codec for encoding and decoding of data.</a:t>
            </a:r>
          </a:p>
          <a:p>
            <a:r>
              <a:rPr lang="en-US" sz="2000" dirty="0"/>
              <a:t>It is a low power stereo audio processing chip.</a:t>
            </a:r>
          </a:p>
          <a:p>
            <a:r>
              <a:rPr lang="en-US" sz="2000" dirty="0"/>
              <a:t>3</a:t>
            </a:r>
            <a:r>
              <a:rPr lang="en-US" sz="2000" baseline="30000" dirty="0"/>
              <a:t>rd</a:t>
            </a:r>
            <a:r>
              <a:rPr lang="en-US" sz="2000" dirty="0"/>
              <a:t> BOARD: the 3</a:t>
            </a:r>
            <a:r>
              <a:rPr lang="en-US" sz="2000" baseline="30000" dirty="0"/>
              <a:t>rd</a:t>
            </a:r>
            <a:r>
              <a:rPr lang="en-US" sz="2000" dirty="0"/>
              <a:t> PCB is connected between the battery of the buds and 2</a:t>
            </a:r>
            <a:r>
              <a:rPr lang="en-US" sz="2000" baseline="30000" dirty="0"/>
              <a:t>nd </a:t>
            </a:r>
            <a:r>
              <a:rPr lang="en-US" sz="2000" dirty="0"/>
              <a:t>PCB board.</a:t>
            </a:r>
            <a:endParaRPr lang="en-IN" sz="2000" dirty="0"/>
          </a:p>
        </p:txBody>
      </p:sp>
    </p:spTree>
    <p:extLst>
      <p:ext uri="{BB962C8B-B14F-4D97-AF65-F5344CB8AC3E}">
        <p14:creationId xmlns:p14="http://schemas.microsoft.com/office/powerpoint/2010/main" val="198632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4937A-FA91-ED85-FAC0-7346211E856E}"/>
              </a:ext>
            </a:extLst>
          </p:cNvPr>
          <p:cNvSpPr>
            <a:spLocks noGrp="1"/>
          </p:cNvSpPr>
          <p:nvPr>
            <p:ph type="title"/>
          </p:nvPr>
        </p:nvSpPr>
        <p:spPr/>
        <p:txBody>
          <a:bodyPr>
            <a:normAutofit/>
          </a:bodyPr>
          <a:lstStyle/>
          <a:p>
            <a:r>
              <a:rPr lang="en-US" sz="4000" dirty="0">
                <a:latin typeface="Agency FB" panose="020B0503020202020204" pitchFamily="34" charset="0"/>
              </a:rPr>
              <a:t>How does buds get charged?</a:t>
            </a:r>
            <a:endParaRPr lang="en-IN" sz="4000" dirty="0">
              <a:latin typeface="Agency FB" panose="020B0503020202020204" pitchFamily="34" charset="0"/>
            </a:endParaRPr>
          </a:p>
        </p:txBody>
      </p:sp>
      <p:sp>
        <p:nvSpPr>
          <p:cNvPr id="3" name="Content Placeholder 2">
            <a:extLst>
              <a:ext uri="{FF2B5EF4-FFF2-40B4-BE49-F238E27FC236}">
                <a16:creationId xmlns:a16="http://schemas.microsoft.com/office/drawing/2014/main" id="{EE2333C7-E184-542D-2087-66297C5DD381}"/>
              </a:ext>
            </a:extLst>
          </p:cNvPr>
          <p:cNvSpPr>
            <a:spLocks noGrp="1"/>
          </p:cNvSpPr>
          <p:nvPr>
            <p:ph idx="1"/>
          </p:nvPr>
        </p:nvSpPr>
        <p:spPr/>
        <p:txBody>
          <a:bodyPr>
            <a:normAutofit fontScale="77500" lnSpcReduction="20000"/>
          </a:bodyPr>
          <a:lstStyle/>
          <a:p>
            <a:r>
              <a:rPr lang="en-US" sz="2000" dirty="0"/>
              <a:t>At the end of the battery, there is a small opening in which MEMS microphone is soldered and it has two points made of conducting material in it.</a:t>
            </a:r>
          </a:p>
          <a:p>
            <a:r>
              <a:rPr lang="en-US" sz="2000" dirty="0"/>
              <a:t>MEMS is also embedded in a small circuit board like PCB.</a:t>
            </a:r>
          </a:p>
          <a:p>
            <a:r>
              <a:rPr lang="en-US" sz="2000" dirty="0"/>
              <a:t>There is an antenna adjacent to the battery which is responsible for receiving the power supply.</a:t>
            </a:r>
          </a:p>
          <a:p>
            <a:r>
              <a:rPr lang="en-US" sz="2000" dirty="0"/>
              <a:t>MEMS microphone are application specific(ASIC). They are also known as silicon microphones. It extracts the audio pressure from the surroundings and convert them to electrical signal.</a:t>
            </a:r>
          </a:p>
          <a:p>
            <a:r>
              <a:rPr lang="en-US" sz="2000" dirty="0"/>
              <a:t>It enhances the signal to noise ratio.</a:t>
            </a:r>
          </a:p>
          <a:p>
            <a:r>
              <a:rPr lang="en-US" sz="2000" dirty="0"/>
              <a:t>They can be either ADC or DAC. But mostly in buds they have Digital MEMS microphone to increase noise immunity and less complex circuits.</a:t>
            </a:r>
          </a:p>
          <a:p>
            <a:r>
              <a:rPr lang="en-US" sz="2000" dirty="0"/>
              <a:t>They are literally a sensor for detecting the incoming signals and pressure created by the sound waves.</a:t>
            </a:r>
          </a:p>
          <a:p>
            <a:r>
              <a:rPr lang="en-US" sz="2000" dirty="0"/>
              <a:t> A small microphone is also connected at the back of the buds for noise reduction.</a:t>
            </a:r>
            <a:endParaRPr lang="en-IN" sz="2000" dirty="0"/>
          </a:p>
        </p:txBody>
      </p:sp>
    </p:spTree>
    <p:extLst>
      <p:ext uri="{BB962C8B-B14F-4D97-AF65-F5344CB8AC3E}">
        <p14:creationId xmlns:p14="http://schemas.microsoft.com/office/powerpoint/2010/main" val="2250354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52A5-D783-253C-B81D-97EBEA4EE145}"/>
              </a:ext>
            </a:extLst>
          </p:cNvPr>
          <p:cNvSpPr>
            <a:spLocks noGrp="1"/>
          </p:cNvSpPr>
          <p:nvPr>
            <p:ph type="title"/>
          </p:nvPr>
        </p:nvSpPr>
        <p:spPr/>
        <p:txBody>
          <a:bodyPr/>
          <a:lstStyle/>
          <a:p>
            <a:r>
              <a:rPr lang="en-US" b="1" dirty="0">
                <a:latin typeface="Agency FB" panose="020B0503020202020204" pitchFamily="34" charset="0"/>
              </a:rPr>
              <a:t>Processing your music/podcast</a:t>
            </a:r>
            <a:endParaRPr lang="en-IN"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E7A2E6AE-615A-B092-107F-95EF5C04C39F}"/>
              </a:ext>
            </a:extLst>
          </p:cNvPr>
          <p:cNvSpPr>
            <a:spLocks noGrp="1"/>
          </p:cNvSpPr>
          <p:nvPr>
            <p:ph idx="1"/>
          </p:nvPr>
        </p:nvSpPr>
        <p:spPr/>
        <p:txBody>
          <a:bodyPr>
            <a:normAutofit fontScale="85000" lnSpcReduction="10000"/>
          </a:bodyPr>
          <a:lstStyle/>
          <a:p>
            <a:r>
              <a:rPr lang="en-US" sz="2000" dirty="0"/>
              <a:t>So, first and foremost when you play the music or audio in your mobile, it gets stored In the flash memory of your mobile. Then the music is decompressed and sent to the SoC/DRAM of the device.</a:t>
            </a:r>
          </a:p>
          <a:p>
            <a:r>
              <a:rPr lang="en-US" sz="2000" dirty="0"/>
              <a:t>The decompressed data are the digital values of your audio. These digital values are converted to packets which has access codes, header, payload.</a:t>
            </a:r>
          </a:p>
          <a:p>
            <a:r>
              <a:rPr lang="en-US" sz="2000" dirty="0"/>
              <a:t>These packets are converted to electromagnetic waves or photons and transferred to your buds.</a:t>
            </a:r>
          </a:p>
          <a:p>
            <a:r>
              <a:rPr lang="en-US" sz="2000" dirty="0"/>
              <a:t>When the device is paired, the digital values are received by the antenna and sent to 1</a:t>
            </a:r>
            <a:r>
              <a:rPr lang="en-US" sz="2000" baseline="30000" dirty="0"/>
              <a:t>st</a:t>
            </a:r>
            <a:r>
              <a:rPr lang="en-US" sz="2000" dirty="0"/>
              <a:t> PCB board where the data’s are dissembled and decompressed and sent to audio codec.</a:t>
            </a:r>
          </a:p>
          <a:p>
            <a:r>
              <a:rPr lang="en-US" sz="2000" dirty="0"/>
              <a:t>Audio codec converts the digital values to electrical or analog form using the graph.</a:t>
            </a:r>
          </a:p>
          <a:p>
            <a:r>
              <a:rPr lang="en-US" sz="2000" dirty="0"/>
              <a:t>These digital values are placed in such a way that the spacing between the 2 values in 23us.</a:t>
            </a:r>
          </a:p>
          <a:p>
            <a:r>
              <a:rPr lang="en-US" sz="2000" dirty="0"/>
              <a:t>Audio codec – codec stand for coding and decoding.</a:t>
            </a:r>
          </a:p>
        </p:txBody>
      </p:sp>
    </p:spTree>
    <p:extLst>
      <p:ext uri="{BB962C8B-B14F-4D97-AF65-F5344CB8AC3E}">
        <p14:creationId xmlns:p14="http://schemas.microsoft.com/office/powerpoint/2010/main" val="384986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5855-1F64-C68D-237C-95E467983186}"/>
              </a:ext>
            </a:extLst>
          </p:cNvPr>
          <p:cNvSpPr>
            <a:spLocks noGrp="1"/>
          </p:cNvSpPr>
          <p:nvPr>
            <p:ph type="title"/>
          </p:nvPr>
        </p:nvSpPr>
        <p:spPr>
          <a:xfrm>
            <a:off x="917228" y="251011"/>
            <a:ext cx="3932237" cy="1187824"/>
          </a:xfrm>
        </p:spPr>
        <p:txBody>
          <a:bodyPr>
            <a:normAutofit/>
          </a:bodyPr>
          <a:lstStyle/>
          <a:p>
            <a:r>
              <a:rPr lang="en-US" sz="3600" dirty="0">
                <a:latin typeface="Agency FB" panose="020B0503020202020204" pitchFamily="34" charset="0"/>
              </a:rPr>
              <a:t>Audio codec graph</a:t>
            </a:r>
            <a:endParaRPr lang="en-IN" sz="3600" dirty="0">
              <a:latin typeface="Agency FB" panose="020B0503020202020204" pitchFamily="34" charset="0"/>
            </a:endParaRPr>
          </a:p>
        </p:txBody>
      </p:sp>
      <p:pic>
        <p:nvPicPr>
          <p:cNvPr id="6" name="Content Placeholder 5">
            <a:extLst>
              <a:ext uri="{FF2B5EF4-FFF2-40B4-BE49-F238E27FC236}">
                <a16:creationId xmlns:a16="http://schemas.microsoft.com/office/drawing/2014/main" id="{86914C53-36D8-7CE7-7A9D-F6060EB30E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9071" y="2028755"/>
            <a:ext cx="6189662" cy="3168041"/>
          </a:xfrm>
        </p:spPr>
      </p:pic>
      <p:sp>
        <p:nvSpPr>
          <p:cNvPr id="4" name="Text Placeholder 3">
            <a:extLst>
              <a:ext uri="{FF2B5EF4-FFF2-40B4-BE49-F238E27FC236}">
                <a16:creationId xmlns:a16="http://schemas.microsoft.com/office/drawing/2014/main" id="{5F2A5F0D-9167-647B-E2D6-5F725F589FF1}"/>
              </a:ext>
            </a:extLst>
          </p:cNvPr>
          <p:cNvSpPr>
            <a:spLocks noGrp="1"/>
          </p:cNvSpPr>
          <p:nvPr>
            <p:ph type="body" sz="half" idx="2"/>
          </p:nvPr>
        </p:nvSpPr>
        <p:spPr>
          <a:xfrm>
            <a:off x="997911" y="1616379"/>
            <a:ext cx="4080502" cy="4990610"/>
          </a:xfrm>
        </p:spPr>
        <p:txBody>
          <a:bodyPr>
            <a:normAutofit/>
          </a:bodyPr>
          <a:lstStyle/>
          <a:p>
            <a:r>
              <a:rPr lang="en-US" dirty="0"/>
              <a:t>These are the digital signal values of your music. These signals are converted to the graph form as shown.</a:t>
            </a:r>
          </a:p>
          <a:p>
            <a:r>
              <a:rPr lang="en-US" dirty="0"/>
              <a:t>The spacing between the 2 values must be 23us.</a:t>
            </a:r>
          </a:p>
          <a:p>
            <a:r>
              <a:rPr lang="en-US" dirty="0"/>
              <a:t>-&gt;Why 23 microseconds?</a:t>
            </a:r>
          </a:p>
          <a:p>
            <a:r>
              <a:rPr lang="en-US" dirty="0"/>
              <a:t>When these signals are placed more closer than 23 microseconds, the frequency increases and millions of waves will be produced which is difficult for humans to hear(ultrasonic range in electromagnetic spectrum).</a:t>
            </a:r>
          </a:p>
          <a:p>
            <a:r>
              <a:rPr lang="en-US" dirty="0"/>
              <a:t>Now the frequency values will be 44.1KHZ which human can hear.</a:t>
            </a:r>
            <a:endParaRPr lang="en-IN" dirty="0"/>
          </a:p>
        </p:txBody>
      </p:sp>
    </p:spTree>
    <p:extLst>
      <p:ext uri="{BB962C8B-B14F-4D97-AF65-F5344CB8AC3E}">
        <p14:creationId xmlns:p14="http://schemas.microsoft.com/office/powerpoint/2010/main" val="2238497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D43E-0C04-80A5-D5A9-988216CD3477}"/>
              </a:ext>
            </a:extLst>
          </p:cNvPr>
          <p:cNvSpPr>
            <a:spLocks noGrp="1"/>
          </p:cNvSpPr>
          <p:nvPr>
            <p:ph type="title"/>
          </p:nvPr>
        </p:nvSpPr>
        <p:spPr>
          <a:xfrm>
            <a:off x="839788" y="457199"/>
            <a:ext cx="3932237" cy="726141"/>
          </a:xfrm>
        </p:spPr>
        <p:txBody>
          <a:bodyPr>
            <a:normAutofit/>
          </a:bodyPr>
          <a:lstStyle/>
          <a:p>
            <a:r>
              <a:rPr lang="en-US" dirty="0">
                <a:latin typeface="Agency FB" panose="020B0503020202020204" pitchFamily="34" charset="0"/>
              </a:rPr>
              <a:t>Type of conversion</a:t>
            </a:r>
            <a:endParaRPr lang="en-IN" dirty="0">
              <a:latin typeface="Agency FB" panose="020B0503020202020204" pitchFamily="34" charset="0"/>
            </a:endParaRPr>
          </a:p>
        </p:txBody>
      </p:sp>
      <p:pic>
        <p:nvPicPr>
          <p:cNvPr id="6" name="Content Placeholder 5">
            <a:extLst>
              <a:ext uri="{FF2B5EF4-FFF2-40B4-BE49-F238E27FC236}">
                <a16:creationId xmlns:a16="http://schemas.microsoft.com/office/drawing/2014/main" id="{957C398A-0D80-1D37-CB89-85A1677D1D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6329" y="761347"/>
            <a:ext cx="4778283" cy="2221924"/>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3E187792-3AB0-1B73-EC21-AE01BC649355}"/>
              </a:ext>
            </a:extLst>
          </p:cNvPr>
          <p:cNvSpPr>
            <a:spLocks noGrp="1"/>
          </p:cNvSpPr>
          <p:nvPr>
            <p:ph type="body" sz="half" idx="2"/>
          </p:nvPr>
        </p:nvSpPr>
        <p:spPr>
          <a:xfrm>
            <a:off x="839788" y="1344706"/>
            <a:ext cx="4126659" cy="5629835"/>
          </a:xfrm>
        </p:spPr>
        <p:txBody>
          <a:bodyPr>
            <a:normAutofit fontScale="92500" lnSpcReduction="10000"/>
          </a:bodyPr>
          <a:lstStyle/>
          <a:p>
            <a:r>
              <a:rPr lang="en-US" sz="2400" dirty="0"/>
              <a:t>The audio codec can convert digital to analog as well as analog to digital.</a:t>
            </a:r>
          </a:p>
          <a:p>
            <a:r>
              <a:rPr lang="en-US" sz="2400" dirty="0"/>
              <a:t>In case of earbuds it converts music(decompressed as digital) to analog(graph) and these analog signals are transferred to voice coil of the buds and creates pressure which moves the voice coil back and forth and finally the sound waves enters the human ears and our brain interrupts the music.</a:t>
            </a:r>
            <a:endParaRPr lang="en-IN" sz="2400" dirty="0"/>
          </a:p>
        </p:txBody>
      </p:sp>
      <p:pic>
        <p:nvPicPr>
          <p:cNvPr id="8" name="Picture 7">
            <a:extLst>
              <a:ext uri="{FF2B5EF4-FFF2-40B4-BE49-F238E27FC236}">
                <a16:creationId xmlns:a16="http://schemas.microsoft.com/office/drawing/2014/main" id="{DAB04A0B-8D8C-7A65-DDD3-869AD1E25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329" y="3874729"/>
            <a:ext cx="4782441" cy="1994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388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D512-5005-C829-D858-BE6312C4FDAD}"/>
              </a:ext>
            </a:extLst>
          </p:cNvPr>
          <p:cNvSpPr>
            <a:spLocks noGrp="1"/>
          </p:cNvSpPr>
          <p:nvPr>
            <p:ph type="title"/>
          </p:nvPr>
        </p:nvSpPr>
        <p:spPr>
          <a:xfrm>
            <a:off x="917227" y="331246"/>
            <a:ext cx="3932237" cy="993741"/>
          </a:xfrm>
        </p:spPr>
        <p:txBody>
          <a:bodyPr/>
          <a:lstStyle/>
          <a:p>
            <a:r>
              <a:rPr lang="en-US" dirty="0">
                <a:latin typeface="Agency FB" panose="020B0503020202020204" pitchFamily="34" charset="0"/>
              </a:rPr>
              <a:t>How is the graph formed?</a:t>
            </a:r>
            <a:endParaRPr lang="en-IN" dirty="0">
              <a:latin typeface="Agency FB" panose="020B0503020202020204" pitchFamily="34" charset="0"/>
            </a:endParaRPr>
          </a:p>
        </p:txBody>
      </p:sp>
      <p:pic>
        <p:nvPicPr>
          <p:cNvPr id="6" name="Content Placeholder 5">
            <a:extLst>
              <a:ext uri="{FF2B5EF4-FFF2-40B4-BE49-F238E27FC236}">
                <a16:creationId xmlns:a16="http://schemas.microsoft.com/office/drawing/2014/main" id="{5DA564A9-ACDC-2794-D367-53D7FD8A5A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2918" y="104501"/>
            <a:ext cx="4422494" cy="1757017"/>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D6885F3F-221C-B06D-2BD5-9E642E4B070C}"/>
              </a:ext>
            </a:extLst>
          </p:cNvPr>
          <p:cNvSpPr>
            <a:spLocks noGrp="1"/>
          </p:cNvSpPr>
          <p:nvPr>
            <p:ph type="body" sz="half" idx="2"/>
          </p:nvPr>
        </p:nvSpPr>
        <p:spPr>
          <a:xfrm>
            <a:off x="851648" y="1586753"/>
            <a:ext cx="3997818" cy="4945825"/>
          </a:xfrm>
        </p:spPr>
        <p:txBody>
          <a:bodyPr>
            <a:normAutofit fontScale="92500"/>
          </a:bodyPr>
          <a:lstStyle/>
          <a:p>
            <a:r>
              <a:rPr lang="en-US" dirty="0"/>
              <a:t>Instead of performing complex math and equations, the analog signal is just placed in a graph of values. X axis -&gt; 23us</a:t>
            </a:r>
          </a:p>
          <a:p>
            <a:r>
              <a:rPr lang="en-US" dirty="0"/>
              <a:t>                                 Y axis -&gt; it depends the audio quality. When the input is 2 bits ( 1,0) the graph would not match to the original analog signal.</a:t>
            </a:r>
          </a:p>
          <a:p>
            <a:r>
              <a:rPr lang="en-US" dirty="0"/>
              <a:t>So 16 bits (2^16=65536) values must be there in Y axis. For high quality of audio it goes up to 24 and 32 bits.</a:t>
            </a:r>
          </a:p>
          <a:p>
            <a:r>
              <a:rPr lang="en-US" dirty="0"/>
              <a:t>The signal values are 1’s and 0’s (access codes, headers and payload). When these are plotted in the graph, it forms a wave and these waves are sent to audio codec for making the wave propagation smoother and better.</a:t>
            </a:r>
          </a:p>
        </p:txBody>
      </p:sp>
      <p:pic>
        <p:nvPicPr>
          <p:cNvPr id="8" name="Picture 7">
            <a:extLst>
              <a:ext uri="{FF2B5EF4-FFF2-40B4-BE49-F238E27FC236}">
                <a16:creationId xmlns:a16="http://schemas.microsoft.com/office/drawing/2014/main" id="{B40385AB-6603-D792-603F-4F8DB133D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907" y="2340296"/>
            <a:ext cx="4422494" cy="18947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880D1CC-EEDE-870C-6E88-975E07906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907" y="4552429"/>
            <a:ext cx="4422494" cy="1980149"/>
          </a:xfrm>
          <a:prstGeom prst="rect">
            <a:avLst/>
          </a:prstGeom>
        </p:spPr>
      </p:pic>
    </p:spTree>
    <p:extLst>
      <p:ext uri="{BB962C8B-B14F-4D97-AF65-F5344CB8AC3E}">
        <p14:creationId xmlns:p14="http://schemas.microsoft.com/office/powerpoint/2010/main" val="3254444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3F8C-AEDF-74C9-6001-D835B6276985}"/>
              </a:ext>
            </a:extLst>
          </p:cNvPr>
          <p:cNvSpPr>
            <a:spLocks noGrp="1"/>
          </p:cNvSpPr>
          <p:nvPr>
            <p:ph type="title"/>
          </p:nvPr>
        </p:nvSpPr>
        <p:spPr>
          <a:xfrm>
            <a:off x="600076" y="260137"/>
            <a:ext cx="10353761" cy="1326321"/>
          </a:xfrm>
        </p:spPr>
        <p:txBody>
          <a:bodyPr>
            <a:normAutofit/>
          </a:bodyPr>
          <a:lstStyle/>
          <a:p>
            <a:pPr algn="ctr"/>
            <a:r>
              <a:rPr lang="en-US" sz="4000" dirty="0">
                <a:latin typeface="Agency FB" panose="020B0503020202020204" pitchFamily="34" charset="0"/>
              </a:rPr>
              <a:t>INSIDE APPLE AIRPODS 2</a:t>
            </a:r>
            <a:endParaRPr lang="en-IN" sz="4000" dirty="0">
              <a:latin typeface="Agency FB" panose="020B0503020202020204" pitchFamily="34" charset="0"/>
            </a:endParaRPr>
          </a:p>
        </p:txBody>
      </p:sp>
      <p:pic>
        <p:nvPicPr>
          <p:cNvPr id="5" name="Content Placeholder 4">
            <a:extLst>
              <a:ext uri="{FF2B5EF4-FFF2-40B4-BE49-F238E27FC236}">
                <a16:creationId xmlns:a16="http://schemas.microsoft.com/office/drawing/2014/main" id="{F2B02615-A1F6-FC6E-F34E-B8DA202A65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26" y="1587717"/>
            <a:ext cx="1212403" cy="1252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F5853896-C2FB-78BF-E800-165A33B71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054" y="1605050"/>
            <a:ext cx="1906079" cy="1253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DF44C52F-F63F-A89C-FBBD-D2D39E227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358" y="1586459"/>
            <a:ext cx="2151009" cy="12466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3285709-FD3A-E175-B6D5-9DFF3D599F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6592" y="1586458"/>
            <a:ext cx="2357245" cy="12466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3A8238DD-B6C1-031B-20A3-90A97E7394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26" y="3301771"/>
            <a:ext cx="1778813" cy="983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E8B49E27-050B-8D2C-56F9-12BFEAD544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7058" y="3301771"/>
            <a:ext cx="1906079" cy="986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D52E4720-D8D4-2A03-2E0B-C262B15D78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7956" y="3295249"/>
            <a:ext cx="2311903" cy="1047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3B956F6B-5371-60D0-BC62-2463316ECA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0918" y="3301771"/>
            <a:ext cx="1791908" cy="1137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a:extLst>
              <a:ext uri="{FF2B5EF4-FFF2-40B4-BE49-F238E27FC236}">
                <a16:creationId xmlns:a16="http://schemas.microsoft.com/office/drawing/2014/main" id="{ABD5F771-356F-E790-9917-208642476C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4790" y="4884144"/>
            <a:ext cx="1778813" cy="1014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3" name="Straight Arrow Connector 32">
            <a:extLst>
              <a:ext uri="{FF2B5EF4-FFF2-40B4-BE49-F238E27FC236}">
                <a16:creationId xmlns:a16="http://schemas.microsoft.com/office/drawing/2014/main" id="{5F5C5F0B-631E-812C-5393-826F37785809}"/>
              </a:ext>
            </a:extLst>
          </p:cNvPr>
          <p:cNvCxnSpPr/>
          <p:nvPr/>
        </p:nvCxnSpPr>
        <p:spPr>
          <a:xfrm>
            <a:off x="1837765" y="2169459"/>
            <a:ext cx="744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1E0909-2946-917D-45FD-52C13378C257}"/>
              </a:ext>
            </a:extLst>
          </p:cNvPr>
          <p:cNvCxnSpPr/>
          <p:nvPr/>
        </p:nvCxnSpPr>
        <p:spPr>
          <a:xfrm>
            <a:off x="5638800" y="300765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E300A1D-1519-F984-79AE-E36CB57E5483}"/>
              </a:ext>
            </a:extLst>
          </p:cNvPr>
          <p:cNvCxnSpPr/>
          <p:nvPr/>
        </p:nvCxnSpPr>
        <p:spPr>
          <a:xfrm>
            <a:off x="4679576" y="2191442"/>
            <a:ext cx="714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EF35EEC-F92A-CAB4-028A-4E94D590B553}"/>
              </a:ext>
            </a:extLst>
          </p:cNvPr>
          <p:cNvCxnSpPr>
            <a:cxnSpLocks/>
          </p:cNvCxnSpPr>
          <p:nvPr/>
        </p:nvCxnSpPr>
        <p:spPr>
          <a:xfrm>
            <a:off x="7763435" y="2160494"/>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814BA1-7EAA-3E4A-334B-58A176543C17}"/>
              </a:ext>
            </a:extLst>
          </p:cNvPr>
          <p:cNvCxnSpPr>
            <a:cxnSpLocks/>
          </p:cNvCxnSpPr>
          <p:nvPr/>
        </p:nvCxnSpPr>
        <p:spPr>
          <a:xfrm>
            <a:off x="2336067" y="3793450"/>
            <a:ext cx="6819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A09888-583E-0EA4-1657-D4C6ED948C97}"/>
              </a:ext>
            </a:extLst>
          </p:cNvPr>
          <p:cNvCxnSpPr/>
          <p:nvPr/>
        </p:nvCxnSpPr>
        <p:spPr>
          <a:xfrm>
            <a:off x="5036886" y="3793450"/>
            <a:ext cx="601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22E36C1-9A85-7703-B47E-3A5972B468A7}"/>
              </a:ext>
            </a:extLst>
          </p:cNvPr>
          <p:cNvCxnSpPr/>
          <p:nvPr/>
        </p:nvCxnSpPr>
        <p:spPr>
          <a:xfrm>
            <a:off x="8144435" y="3793450"/>
            <a:ext cx="6768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79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00B6-5EFC-F744-5D4D-AFE32EDEC6C8}"/>
              </a:ext>
            </a:extLst>
          </p:cNvPr>
          <p:cNvSpPr>
            <a:spLocks noGrp="1"/>
          </p:cNvSpPr>
          <p:nvPr>
            <p:ph type="title"/>
          </p:nvPr>
        </p:nvSpPr>
        <p:spPr>
          <a:xfrm>
            <a:off x="762237" y="296629"/>
            <a:ext cx="10353761" cy="1326321"/>
          </a:xfrm>
        </p:spPr>
        <p:txBody>
          <a:bodyPr/>
          <a:lstStyle/>
          <a:p>
            <a:pPr algn="ctr"/>
            <a:r>
              <a:rPr lang="en-US" dirty="0">
                <a:latin typeface="Agency FB" panose="020B0503020202020204" pitchFamily="34" charset="0"/>
              </a:rPr>
              <a:t>PICTURIZING THE PROCESS</a:t>
            </a:r>
            <a:endParaRPr lang="en-IN" dirty="0">
              <a:latin typeface="Agency FB" panose="020B0503020202020204" pitchFamily="34" charset="0"/>
            </a:endParaRPr>
          </a:p>
        </p:txBody>
      </p:sp>
      <p:pic>
        <p:nvPicPr>
          <p:cNvPr id="5" name="Content Placeholder 4">
            <a:extLst>
              <a:ext uri="{FF2B5EF4-FFF2-40B4-BE49-F238E27FC236}">
                <a16:creationId xmlns:a16="http://schemas.microsoft.com/office/drawing/2014/main" id="{5E281874-452C-0F5D-1E45-D037351B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0529" y="1691356"/>
            <a:ext cx="2491087" cy="158334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4E0B711-B4E1-68BE-84AC-80688C3A3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972" y="1666544"/>
            <a:ext cx="1956056" cy="160815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4D5C840-BE7E-EEEF-62F9-6954C6FC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0384" y="1691021"/>
            <a:ext cx="2151479" cy="1584011"/>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47871AF-5319-813E-D456-9CDBEED8E9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9583" y="4244773"/>
            <a:ext cx="2455404" cy="158413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02B5A571-3904-2782-37EE-A826A7E853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4165" y="4244772"/>
            <a:ext cx="2809594" cy="1584133"/>
          </a:xfrm>
          <a:prstGeom prst="rect">
            <a:avLst/>
          </a:prstGeom>
          <a:ln>
            <a:noFill/>
          </a:ln>
          <a:effectLst>
            <a:outerShdw blurRad="292100" dist="139700" dir="2700000" algn="tl" rotWithShape="0">
              <a:srgbClr val="333333">
                <a:alpha val="65000"/>
              </a:srgbClr>
            </a:outerShdw>
          </a:effectLst>
        </p:spPr>
      </p:pic>
      <p:sp>
        <p:nvSpPr>
          <p:cNvPr id="16" name="Arrow: Right 15">
            <a:extLst>
              <a:ext uri="{FF2B5EF4-FFF2-40B4-BE49-F238E27FC236}">
                <a16:creationId xmlns:a16="http://schemas.microsoft.com/office/drawing/2014/main" id="{D7711D18-8EF4-AF1E-4164-BC0CFCAB2BE5}"/>
              </a:ext>
            </a:extLst>
          </p:cNvPr>
          <p:cNvSpPr/>
          <p:nvPr/>
        </p:nvSpPr>
        <p:spPr>
          <a:xfrm>
            <a:off x="3657285" y="2339788"/>
            <a:ext cx="1291233" cy="2734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7196199C-84C3-B393-5BA6-33285B195468}"/>
              </a:ext>
            </a:extLst>
          </p:cNvPr>
          <p:cNvSpPr/>
          <p:nvPr/>
        </p:nvSpPr>
        <p:spPr>
          <a:xfrm>
            <a:off x="7187441" y="2333901"/>
            <a:ext cx="1389530" cy="2734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858D9161-B1A2-8296-7B52-014ADC669ED1}"/>
              </a:ext>
            </a:extLst>
          </p:cNvPr>
          <p:cNvSpPr/>
          <p:nvPr/>
        </p:nvSpPr>
        <p:spPr>
          <a:xfrm>
            <a:off x="10972325" y="2333901"/>
            <a:ext cx="287346" cy="23546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Left 21">
            <a:extLst>
              <a:ext uri="{FF2B5EF4-FFF2-40B4-BE49-F238E27FC236}">
                <a16:creationId xmlns:a16="http://schemas.microsoft.com/office/drawing/2014/main" id="{ECBCFD87-1381-EBF4-71B0-203DF5FCEE7A}"/>
              </a:ext>
            </a:extLst>
          </p:cNvPr>
          <p:cNvSpPr/>
          <p:nvPr/>
        </p:nvSpPr>
        <p:spPr>
          <a:xfrm>
            <a:off x="9557172" y="4688541"/>
            <a:ext cx="1559063" cy="3048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Left 22">
            <a:extLst>
              <a:ext uri="{FF2B5EF4-FFF2-40B4-BE49-F238E27FC236}">
                <a16:creationId xmlns:a16="http://schemas.microsoft.com/office/drawing/2014/main" id="{4749D535-C8D7-392F-576E-AA5B4646E18E}"/>
              </a:ext>
            </a:extLst>
          </p:cNvPr>
          <p:cNvSpPr/>
          <p:nvPr/>
        </p:nvSpPr>
        <p:spPr>
          <a:xfrm>
            <a:off x="4948518" y="4710507"/>
            <a:ext cx="1516193" cy="2608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8001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A29F-4935-EB34-486B-532C4F8AC10A}"/>
              </a:ext>
            </a:extLst>
          </p:cNvPr>
          <p:cNvSpPr>
            <a:spLocks noGrp="1"/>
          </p:cNvSpPr>
          <p:nvPr>
            <p:ph type="title"/>
          </p:nvPr>
        </p:nvSpPr>
        <p:spPr/>
        <p:txBody>
          <a:bodyPr/>
          <a:lstStyle/>
          <a:p>
            <a:r>
              <a:rPr lang="en-US" dirty="0">
                <a:latin typeface="Agency FB" panose="020B0503020202020204" pitchFamily="34" charset="0"/>
              </a:rPr>
              <a:t>HOW DOES ACTIVE NOISE CANCELLATION WORK?</a:t>
            </a:r>
            <a:endParaRPr lang="en-IN" dirty="0">
              <a:latin typeface="Agency FB" panose="020B0503020202020204" pitchFamily="34" charset="0"/>
            </a:endParaRPr>
          </a:p>
        </p:txBody>
      </p:sp>
      <p:sp>
        <p:nvSpPr>
          <p:cNvPr id="3" name="Content Placeholder 2">
            <a:extLst>
              <a:ext uri="{FF2B5EF4-FFF2-40B4-BE49-F238E27FC236}">
                <a16:creationId xmlns:a16="http://schemas.microsoft.com/office/drawing/2014/main" id="{83C2EB42-385B-2587-2532-99451D50DF8B}"/>
              </a:ext>
            </a:extLst>
          </p:cNvPr>
          <p:cNvSpPr>
            <a:spLocks noGrp="1"/>
          </p:cNvSpPr>
          <p:nvPr>
            <p:ph idx="1"/>
          </p:nvPr>
        </p:nvSpPr>
        <p:spPr/>
        <p:txBody>
          <a:bodyPr/>
          <a:lstStyle/>
          <a:p>
            <a:r>
              <a:rPr lang="en-US" dirty="0"/>
              <a:t>So, why only apple air pods have better noise cancellation compared to other Bluetooth devices?</a:t>
            </a:r>
          </a:p>
          <a:p>
            <a:r>
              <a:rPr lang="en-US" dirty="0"/>
              <a:t>The answer is PROCESSORS.</a:t>
            </a:r>
          </a:p>
          <a:p>
            <a:r>
              <a:rPr lang="en-US" dirty="0"/>
              <a:t>Active noise cancellation follows the principle of equal and opposite reaction.</a:t>
            </a:r>
          </a:p>
          <a:p>
            <a:r>
              <a:rPr lang="en-US" dirty="0"/>
              <a:t>There are lots of external noise from trucks, cars, birds, humans, etc. and these noise has to be cancelled by the Bluetooth devices to give a noise less music.</a:t>
            </a:r>
          </a:p>
          <a:p>
            <a:r>
              <a:rPr lang="en-US" dirty="0"/>
              <a:t>BUT HOW?</a:t>
            </a:r>
          </a:p>
          <a:p>
            <a:pPr marL="0" indent="0">
              <a:buNone/>
            </a:pPr>
            <a:endParaRPr lang="en-IN" dirty="0"/>
          </a:p>
        </p:txBody>
      </p:sp>
    </p:spTree>
    <p:extLst>
      <p:ext uri="{BB962C8B-B14F-4D97-AF65-F5344CB8AC3E}">
        <p14:creationId xmlns:p14="http://schemas.microsoft.com/office/powerpoint/2010/main" val="269920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0A47-2850-E187-2B45-8D1E1B67A5F0}"/>
              </a:ext>
            </a:extLst>
          </p:cNvPr>
          <p:cNvSpPr>
            <a:spLocks noGrp="1"/>
          </p:cNvSpPr>
          <p:nvPr>
            <p:ph type="title"/>
          </p:nvPr>
        </p:nvSpPr>
        <p:spPr/>
        <p:txBody>
          <a:bodyPr>
            <a:normAutofit/>
          </a:bodyPr>
          <a:lstStyle/>
          <a:p>
            <a:r>
              <a:rPr lang="en-US" dirty="0">
                <a:latin typeface="Agency FB" panose="020B0503020202020204" pitchFamily="34" charset="0"/>
              </a:rPr>
              <a:t>HOW DOES BLUETOOTH WORK?</a:t>
            </a:r>
            <a:endParaRPr lang="en-IN" dirty="0">
              <a:latin typeface="Agency FB" panose="020B0503020202020204" pitchFamily="34" charset="0"/>
            </a:endParaRPr>
          </a:p>
        </p:txBody>
      </p:sp>
      <p:sp>
        <p:nvSpPr>
          <p:cNvPr id="3" name="Content Placeholder 2">
            <a:extLst>
              <a:ext uri="{FF2B5EF4-FFF2-40B4-BE49-F238E27FC236}">
                <a16:creationId xmlns:a16="http://schemas.microsoft.com/office/drawing/2014/main" id="{7ED26A0E-D3BA-6509-E749-B263511A9A6A}"/>
              </a:ext>
            </a:extLst>
          </p:cNvPr>
          <p:cNvSpPr>
            <a:spLocks noGrp="1"/>
          </p:cNvSpPr>
          <p:nvPr>
            <p:ph idx="1"/>
          </p:nvPr>
        </p:nvSpPr>
        <p:spPr>
          <a:xfrm>
            <a:off x="913794" y="1773335"/>
            <a:ext cx="10353762" cy="3695136"/>
          </a:xfrm>
        </p:spPr>
        <p:txBody>
          <a:bodyPr/>
          <a:lstStyle/>
          <a:p>
            <a:r>
              <a:rPr lang="en-US" dirty="0"/>
              <a:t>To start with, Your brain interrupts various range of colors in traffic lights by the help of electromagnetic spectrum.</a:t>
            </a:r>
          </a:p>
          <a:p>
            <a:r>
              <a:rPr lang="en-IN" dirty="0"/>
              <a:t>Green light-540nm,Yellow light-570nm, Red light-700nm.</a:t>
            </a:r>
          </a:p>
          <a:p>
            <a:r>
              <a:rPr lang="en-IN" dirty="0"/>
              <a:t>These are present in the visible light region.</a:t>
            </a:r>
          </a:p>
          <a:p>
            <a:endParaRPr lang="en-IN" dirty="0"/>
          </a:p>
        </p:txBody>
      </p:sp>
      <p:pic>
        <p:nvPicPr>
          <p:cNvPr id="5" name="Picture 4">
            <a:extLst>
              <a:ext uri="{FF2B5EF4-FFF2-40B4-BE49-F238E27FC236}">
                <a16:creationId xmlns:a16="http://schemas.microsoft.com/office/drawing/2014/main" id="{84596406-B196-9492-A9E1-52FD99B06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753" y="3764337"/>
            <a:ext cx="3380814" cy="2704651"/>
          </a:xfrm>
          <a:prstGeom prst="rect">
            <a:avLst/>
          </a:prstGeom>
        </p:spPr>
      </p:pic>
    </p:spTree>
    <p:extLst>
      <p:ext uri="{BB962C8B-B14F-4D97-AF65-F5344CB8AC3E}">
        <p14:creationId xmlns:p14="http://schemas.microsoft.com/office/powerpoint/2010/main" val="798552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82BE0-2A0C-E50F-0A6C-83B16B3055D2}"/>
              </a:ext>
            </a:extLst>
          </p:cNvPr>
          <p:cNvSpPr>
            <a:spLocks noGrp="1"/>
          </p:cNvSpPr>
          <p:nvPr>
            <p:ph type="title"/>
          </p:nvPr>
        </p:nvSpPr>
        <p:spPr>
          <a:xfrm>
            <a:off x="833113" y="0"/>
            <a:ext cx="10353761" cy="1326321"/>
          </a:xfrm>
        </p:spPr>
        <p:txBody>
          <a:bodyPr/>
          <a:lstStyle/>
          <a:p>
            <a:r>
              <a:rPr lang="en-US" dirty="0">
                <a:latin typeface="Agency FB" panose="020B0503020202020204" pitchFamily="34" charset="0"/>
              </a:rPr>
              <a:t>WORKING BEHIND THE NOISE CANCELLATION</a:t>
            </a:r>
            <a:endParaRPr lang="en-IN" dirty="0">
              <a:latin typeface="Agency FB" panose="020B0503020202020204" pitchFamily="34" charset="0"/>
            </a:endParaRPr>
          </a:p>
        </p:txBody>
      </p:sp>
      <p:sp>
        <p:nvSpPr>
          <p:cNvPr id="3" name="Content Placeholder 2">
            <a:extLst>
              <a:ext uri="{FF2B5EF4-FFF2-40B4-BE49-F238E27FC236}">
                <a16:creationId xmlns:a16="http://schemas.microsoft.com/office/drawing/2014/main" id="{EC8F16BB-5F07-F469-F354-B35781B517CB}"/>
              </a:ext>
            </a:extLst>
          </p:cNvPr>
          <p:cNvSpPr>
            <a:spLocks noGrp="1"/>
          </p:cNvSpPr>
          <p:nvPr>
            <p:ph idx="1"/>
          </p:nvPr>
        </p:nvSpPr>
        <p:spPr>
          <a:xfrm>
            <a:off x="833112" y="971832"/>
            <a:ext cx="10353762" cy="3695136"/>
          </a:xfrm>
        </p:spPr>
        <p:txBody>
          <a:bodyPr/>
          <a:lstStyle/>
          <a:p>
            <a:r>
              <a:rPr lang="en-US" dirty="0"/>
              <a:t>The major component which does this is the microphone which is connected along with the 3 PCB’s of the Bluetooth.</a:t>
            </a:r>
          </a:p>
          <a:p>
            <a:r>
              <a:rPr lang="en-US" dirty="0"/>
              <a:t>But there are 2 Microphones inside the Bluetooth. One to detect the external noise from the environment which is at the back of the device and the other is in the internal of the device to measure the percentage of error and transmit the music.</a:t>
            </a:r>
          </a:p>
          <a:p>
            <a:r>
              <a:rPr lang="en-US" dirty="0"/>
              <a:t>After calculating the amount of noise, it generates a ANTI-NOISE which is combined with the external noise to nullify the final output.</a:t>
            </a:r>
          </a:p>
          <a:p>
            <a:endParaRPr lang="en-IN" dirty="0"/>
          </a:p>
        </p:txBody>
      </p:sp>
      <p:pic>
        <p:nvPicPr>
          <p:cNvPr id="5" name="Picture 4">
            <a:extLst>
              <a:ext uri="{FF2B5EF4-FFF2-40B4-BE49-F238E27FC236}">
                <a16:creationId xmlns:a16="http://schemas.microsoft.com/office/drawing/2014/main" id="{E51720F8-84E5-0EAB-767A-6A71B1F01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777" y="3982806"/>
            <a:ext cx="5606597" cy="2606253"/>
          </a:xfrm>
          <a:prstGeom prst="rect">
            <a:avLst/>
          </a:prstGeom>
          <a:ln>
            <a:noFill/>
          </a:ln>
          <a:effectLst>
            <a:softEdge rad="112500"/>
          </a:effectLst>
        </p:spPr>
      </p:pic>
    </p:spTree>
    <p:extLst>
      <p:ext uri="{BB962C8B-B14F-4D97-AF65-F5344CB8AC3E}">
        <p14:creationId xmlns:p14="http://schemas.microsoft.com/office/powerpoint/2010/main" val="1877397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ACEED-DE23-D53F-6F28-D1207F98CEC5}"/>
              </a:ext>
            </a:extLst>
          </p:cNvPr>
          <p:cNvSpPr>
            <a:spLocks noGrp="1"/>
          </p:cNvSpPr>
          <p:nvPr>
            <p:ph type="title"/>
          </p:nvPr>
        </p:nvSpPr>
        <p:spPr>
          <a:xfrm>
            <a:off x="728969" y="143436"/>
            <a:ext cx="3932237" cy="1353670"/>
          </a:xfrm>
        </p:spPr>
        <p:txBody>
          <a:bodyPr/>
          <a:lstStyle/>
          <a:p>
            <a:r>
              <a:rPr lang="en-US" dirty="0">
                <a:latin typeface="Agency FB" panose="020B0503020202020204" pitchFamily="34" charset="0"/>
              </a:rPr>
              <a:t>What are the external noises?</a:t>
            </a:r>
            <a:endParaRPr lang="en-IN" dirty="0">
              <a:latin typeface="Agency FB" panose="020B0503020202020204" pitchFamily="34" charset="0"/>
            </a:endParaRPr>
          </a:p>
        </p:txBody>
      </p:sp>
      <p:pic>
        <p:nvPicPr>
          <p:cNvPr id="6" name="Content Placeholder 5">
            <a:extLst>
              <a:ext uri="{FF2B5EF4-FFF2-40B4-BE49-F238E27FC236}">
                <a16:creationId xmlns:a16="http://schemas.microsoft.com/office/drawing/2014/main" id="{F6B06CB6-17AD-D413-7165-8FE951976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0071" y="211393"/>
            <a:ext cx="3334870" cy="2224628"/>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42AC1E64-26BC-54D3-FA8C-931EEA9CEE49}"/>
              </a:ext>
            </a:extLst>
          </p:cNvPr>
          <p:cNvSpPr>
            <a:spLocks noGrp="1"/>
          </p:cNvSpPr>
          <p:nvPr>
            <p:ph type="body" sz="half" idx="2"/>
          </p:nvPr>
        </p:nvSpPr>
        <p:spPr>
          <a:xfrm>
            <a:off x="791722" y="1790700"/>
            <a:ext cx="3932237" cy="4224618"/>
          </a:xfrm>
        </p:spPr>
        <p:txBody>
          <a:bodyPr>
            <a:normAutofit/>
          </a:bodyPr>
          <a:lstStyle/>
          <a:p>
            <a:r>
              <a:rPr lang="en-US" dirty="0"/>
              <a:t>External noises are simply the combination of high pressure and low pressure waves(compression and rarefaction).</a:t>
            </a:r>
          </a:p>
          <a:p>
            <a:r>
              <a:rPr lang="en-US" dirty="0"/>
              <a:t>The generated anti-noise would create a similar wave which has </a:t>
            </a:r>
            <a:r>
              <a:rPr lang="en-US" i="1" dirty="0"/>
              <a:t>equal and opposite </a:t>
            </a:r>
            <a:r>
              <a:rPr lang="en-US" dirty="0"/>
              <a:t>waves to get combined with the external noise to cancel out each other.</a:t>
            </a:r>
          </a:p>
          <a:p>
            <a:r>
              <a:rPr lang="en-US" dirty="0"/>
              <a:t>This process is called destructive interface.</a:t>
            </a:r>
          </a:p>
          <a:p>
            <a:endParaRPr lang="en-US" dirty="0"/>
          </a:p>
          <a:p>
            <a:endParaRPr lang="en-US" i="1" dirty="0"/>
          </a:p>
          <a:p>
            <a:endParaRPr lang="en-US" dirty="0"/>
          </a:p>
          <a:p>
            <a:endParaRPr lang="en-IN" dirty="0"/>
          </a:p>
        </p:txBody>
      </p:sp>
      <p:pic>
        <p:nvPicPr>
          <p:cNvPr id="8" name="Picture 7">
            <a:extLst>
              <a:ext uri="{FF2B5EF4-FFF2-40B4-BE49-F238E27FC236}">
                <a16:creationId xmlns:a16="http://schemas.microsoft.com/office/drawing/2014/main" id="{1239667E-2A26-C3AF-DDE3-05944684D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719" y="2663708"/>
            <a:ext cx="4665800" cy="197657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BE816DF-B548-6A7B-E4E4-0458580BF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67973"/>
            <a:ext cx="5217459" cy="1710309"/>
          </a:xfrm>
          <a:prstGeom prst="rect">
            <a:avLst/>
          </a:prstGeom>
        </p:spPr>
      </p:pic>
    </p:spTree>
    <p:extLst>
      <p:ext uri="{BB962C8B-B14F-4D97-AF65-F5344CB8AC3E}">
        <p14:creationId xmlns:p14="http://schemas.microsoft.com/office/powerpoint/2010/main" val="53361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2E9BC-ED94-BED9-AB3E-193F192A58F6}"/>
              </a:ext>
            </a:extLst>
          </p:cNvPr>
          <p:cNvSpPr>
            <a:spLocks noGrp="1"/>
          </p:cNvSpPr>
          <p:nvPr>
            <p:ph type="title"/>
          </p:nvPr>
        </p:nvSpPr>
        <p:spPr>
          <a:xfrm>
            <a:off x="917228" y="609600"/>
            <a:ext cx="3932237" cy="663388"/>
          </a:xfrm>
        </p:spPr>
        <p:txBody>
          <a:bodyPr/>
          <a:lstStyle/>
          <a:p>
            <a:r>
              <a:rPr lang="en-US" dirty="0">
                <a:latin typeface="Agency FB" panose="020B0503020202020204" pitchFamily="34" charset="0"/>
              </a:rPr>
              <a:t>The problem!</a:t>
            </a:r>
            <a:endParaRPr lang="en-IN" dirty="0">
              <a:latin typeface="Agency FB" panose="020B0503020202020204" pitchFamily="34" charset="0"/>
            </a:endParaRPr>
          </a:p>
        </p:txBody>
      </p:sp>
      <p:pic>
        <p:nvPicPr>
          <p:cNvPr id="6" name="Content Placeholder 5">
            <a:extLst>
              <a:ext uri="{FF2B5EF4-FFF2-40B4-BE49-F238E27FC236}">
                <a16:creationId xmlns:a16="http://schemas.microsoft.com/office/drawing/2014/main" id="{8D2AE5BC-A229-D4E1-69AC-D05A5BBB6B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38"/>
          <a:stretch/>
        </p:blipFill>
        <p:spPr>
          <a:xfrm>
            <a:off x="5156828" y="412376"/>
            <a:ext cx="6189662" cy="3016624"/>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CAD3262C-0260-FDC6-49B1-685A7831BF60}"/>
              </a:ext>
            </a:extLst>
          </p:cNvPr>
          <p:cNvSpPr>
            <a:spLocks noGrp="1"/>
          </p:cNvSpPr>
          <p:nvPr>
            <p:ph type="body" sz="half" idx="2"/>
          </p:nvPr>
        </p:nvSpPr>
        <p:spPr>
          <a:xfrm>
            <a:off x="845510" y="1385048"/>
            <a:ext cx="3932237" cy="5060576"/>
          </a:xfrm>
        </p:spPr>
        <p:txBody>
          <a:bodyPr/>
          <a:lstStyle/>
          <a:p>
            <a:r>
              <a:rPr lang="en-US" dirty="0"/>
              <a:t>But the major problem faced by this process is, it is difficult to match the 2 waves at the correct time accurately.</a:t>
            </a:r>
          </a:p>
          <a:p>
            <a:r>
              <a:rPr lang="en-US" dirty="0"/>
              <a:t>There are 100’s of waves per second and if the any one zone is out of the process, the active noise cancellation will not work properly.</a:t>
            </a:r>
          </a:p>
          <a:p>
            <a:r>
              <a:rPr lang="en-US" dirty="0"/>
              <a:t>To solve this, Bluetooth are designed in such a way that they detect the low frequency signals which is easier to match with anti-noise as it contains less number of waves per second.</a:t>
            </a:r>
          </a:p>
          <a:p>
            <a:r>
              <a:rPr lang="en-US" dirty="0"/>
              <a:t>And another solution is that it uses high quality digital processors to measure and calculate the anti-sound wave.</a:t>
            </a:r>
          </a:p>
          <a:p>
            <a:endParaRPr lang="en-US" dirty="0"/>
          </a:p>
          <a:p>
            <a:endParaRPr lang="en-IN" dirty="0"/>
          </a:p>
        </p:txBody>
      </p:sp>
      <p:pic>
        <p:nvPicPr>
          <p:cNvPr id="8" name="Picture 7">
            <a:extLst>
              <a:ext uri="{FF2B5EF4-FFF2-40B4-BE49-F238E27FC236}">
                <a16:creationId xmlns:a16="http://schemas.microsoft.com/office/drawing/2014/main" id="{E6DD4612-CD7F-A03C-D44F-B087BEA2D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588" y="3748043"/>
            <a:ext cx="5313726" cy="2697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6241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128E-F004-5E82-359E-6DD4FF2B83C0}"/>
              </a:ext>
            </a:extLst>
          </p:cNvPr>
          <p:cNvSpPr>
            <a:spLocks noGrp="1"/>
          </p:cNvSpPr>
          <p:nvPr>
            <p:ph type="title"/>
          </p:nvPr>
        </p:nvSpPr>
        <p:spPr>
          <a:xfrm>
            <a:off x="917228" y="609600"/>
            <a:ext cx="3932237" cy="744071"/>
          </a:xfrm>
        </p:spPr>
        <p:txBody>
          <a:bodyPr/>
          <a:lstStyle/>
          <a:p>
            <a:r>
              <a:rPr lang="en-US" dirty="0">
                <a:latin typeface="Agency FB" panose="020B0503020202020204" pitchFamily="34" charset="0"/>
              </a:rPr>
              <a:t>summary</a:t>
            </a:r>
            <a:endParaRPr lang="en-IN" dirty="0">
              <a:latin typeface="Agency FB" panose="020B0503020202020204" pitchFamily="34" charset="0"/>
            </a:endParaRPr>
          </a:p>
        </p:txBody>
      </p:sp>
      <p:pic>
        <p:nvPicPr>
          <p:cNvPr id="78" name="Content Placeholder 77">
            <a:extLst>
              <a:ext uri="{FF2B5EF4-FFF2-40B4-BE49-F238E27FC236}">
                <a16:creationId xmlns:a16="http://schemas.microsoft.com/office/drawing/2014/main" id="{5C9F0B8A-2484-F723-C8F5-9C5E1C3103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34"/>
          <a:stretch/>
        </p:blipFill>
        <p:spPr>
          <a:xfrm>
            <a:off x="5916705" y="329362"/>
            <a:ext cx="5028639" cy="2048617"/>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2AC99B37-965F-4470-CF2C-09DF3DB48F91}"/>
              </a:ext>
            </a:extLst>
          </p:cNvPr>
          <p:cNvSpPr>
            <a:spLocks noGrp="1"/>
          </p:cNvSpPr>
          <p:nvPr>
            <p:ph type="body" sz="half" idx="2"/>
          </p:nvPr>
        </p:nvSpPr>
        <p:spPr>
          <a:xfrm>
            <a:off x="917228" y="1479176"/>
            <a:ext cx="3932237" cy="5136777"/>
          </a:xfrm>
        </p:spPr>
        <p:txBody>
          <a:bodyPr>
            <a:normAutofit/>
          </a:bodyPr>
          <a:lstStyle/>
          <a:p>
            <a:r>
              <a:rPr lang="en-US" sz="1800" dirty="0"/>
              <a:t>Firstly the anti-noise produced by the microphone is combined with the music/audio.</a:t>
            </a:r>
          </a:p>
          <a:p>
            <a:r>
              <a:rPr lang="en-US" sz="1800" dirty="0"/>
              <a:t>The combined wave form is again matched with the external noise, and equation looks like</a:t>
            </a:r>
          </a:p>
          <a:p>
            <a:r>
              <a:rPr lang="en-US" sz="1800" b="1" dirty="0">
                <a:solidFill>
                  <a:schemeClr val="accent1">
                    <a:lumMod val="20000"/>
                    <a:lumOff val="80000"/>
                  </a:schemeClr>
                </a:solidFill>
                <a:effectLst>
                  <a:outerShdw blurRad="38100" dist="38100" dir="2700000" algn="tl">
                    <a:srgbClr val="000000">
                      <a:alpha val="43137"/>
                    </a:srgbClr>
                  </a:outerShdw>
                </a:effectLst>
              </a:rPr>
              <a:t>Music/audio + anti-noise + noise </a:t>
            </a:r>
            <a:r>
              <a:rPr lang="en-US" sz="1800" dirty="0"/>
              <a:t>= </a:t>
            </a:r>
            <a:r>
              <a:rPr lang="en-US" sz="1800" b="1" dirty="0">
                <a:solidFill>
                  <a:schemeClr val="accent1">
                    <a:lumMod val="40000"/>
                    <a:lumOff val="60000"/>
                  </a:schemeClr>
                </a:solidFill>
              </a:rPr>
              <a:t>noiseless music/audio.</a:t>
            </a:r>
          </a:p>
          <a:p>
            <a:r>
              <a:rPr lang="en-US" sz="1800" dirty="0"/>
              <a:t>Thus</a:t>
            </a:r>
            <a:r>
              <a:rPr lang="en-US" sz="1800" b="1" dirty="0">
                <a:solidFill>
                  <a:schemeClr val="accent1">
                    <a:lumMod val="40000"/>
                    <a:lumOff val="60000"/>
                  </a:schemeClr>
                </a:solidFill>
              </a:rPr>
              <a:t> </a:t>
            </a:r>
            <a:r>
              <a:rPr lang="en-US" sz="1800" dirty="0"/>
              <a:t>the apple air pods uses advanced microprocessors to detect and nullify the external noise compared to other brands and hence successful in world market.</a:t>
            </a:r>
            <a:endParaRPr lang="en-IN" sz="1800" dirty="0"/>
          </a:p>
        </p:txBody>
      </p:sp>
      <p:pic>
        <p:nvPicPr>
          <p:cNvPr id="80" name="Picture 79">
            <a:extLst>
              <a:ext uri="{FF2B5EF4-FFF2-40B4-BE49-F238E27FC236}">
                <a16:creationId xmlns:a16="http://schemas.microsoft.com/office/drawing/2014/main" id="{948BBD3C-E422-E72E-BD37-A72160A1E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704" y="2637956"/>
            <a:ext cx="5028639" cy="1846495"/>
          </a:xfrm>
          <a:prstGeom prst="rect">
            <a:avLst/>
          </a:prstGeom>
          <a:ln>
            <a:noFill/>
          </a:ln>
          <a:effectLst>
            <a:outerShdw blurRad="292100" dist="139700" dir="2700000" algn="tl" rotWithShape="0">
              <a:srgbClr val="333333">
                <a:alpha val="65000"/>
              </a:srgbClr>
            </a:outerShdw>
          </a:effectLst>
        </p:spPr>
      </p:pic>
      <p:pic>
        <p:nvPicPr>
          <p:cNvPr id="82" name="Picture 81">
            <a:extLst>
              <a:ext uri="{FF2B5EF4-FFF2-40B4-BE49-F238E27FC236}">
                <a16:creationId xmlns:a16="http://schemas.microsoft.com/office/drawing/2014/main" id="{871D7641-B984-DABC-783D-185222BA4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704" y="4994587"/>
            <a:ext cx="5028639" cy="1517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621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02B0F-C72D-B9DF-6F73-DFEA4C995282}"/>
              </a:ext>
            </a:extLst>
          </p:cNvPr>
          <p:cNvSpPr>
            <a:spLocks noGrp="1"/>
          </p:cNvSpPr>
          <p:nvPr>
            <p:ph type="title"/>
          </p:nvPr>
        </p:nvSpPr>
        <p:spPr>
          <a:xfrm>
            <a:off x="913795" y="609600"/>
            <a:ext cx="10353761" cy="950259"/>
          </a:xfrm>
        </p:spPr>
        <p:txBody>
          <a:bodyPr>
            <a:normAutofit/>
          </a:bodyPr>
          <a:lstStyle/>
          <a:p>
            <a:r>
              <a:rPr lang="en-US" dirty="0">
                <a:latin typeface="Agency FB" panose="020B0503020202020204" pitchFamily="34" charset="0"/>
              </a:rPr>
              <a:t>Frequency and wavelength</a:t>
            </a:r>
            <a:endParaRPr lang="en-IN" dirty="0">
              <a:latin typeface="Agency FB" panose="020B0503020202020204" pitchFamily="34" charset="0"/>
            </a:endParaRPr>
          </a:p>
        </p:txBody>
      </p:sp>
      <p:sp>
        <p:nvSpPr>
          <p:cNvPr id="3" name="Content Placeholder 2">
            <a:extLst>
              <a:ext uri="{FF2B5EF4-FFF2-40B4-BE49-F238E27FC236}">
                <a16:creationId xmlns:a16="http://schemas.microsoft.com/office/drawing/2014/main" id="{D6742FDA-CF2F-CE9D-F077-756034C27972}"/>
              </a:ext>
            </a:extLst>
          </p:cNvPr>
          <p:cNvSpPr>
            <a:spLocks noGrp="1"/>
          </p:cNvSpPr>
          <p:nvPr>
            <p:ph idx="1"/>
          </p:nvPr>
        </p:nvSpPr>
        <p:spPr>
          <a:xfrm>
            <a:off x="683677" y="1746439"/>
            <a:ext cx="10824646" cy="4842619"/>
          </a:xfrm>
        </p:spPr>
        <p:txBody>
          <a:bodyPr>
            <a:normAutofit/>
          </a:bodyPr>
          <a:lstStyle/>
          <a:p>
            <a:r>
              <a:rPr lang="en-US" dirty="0"/>
              <a:t>So, from the electromagnetic spectrum only the Bluetooth and mobile uses MICROWAVES and RADIO waves for sending data.</a:t>
            </a:r>
          </a:p>
          <a:p>
            <a:r>
              <a:rPr lang="en-IN" dirty="0"/>
              <a:t>Wavelength range: Generally from 120.7nm to 124.9nm.</a:t>
            </a:r>
          </a:p>
          <a:p>
            <a:r>
              <a:rPr lang="en-IN" dirty="0"/>
              <a:t>Its transmits data in the form of 1’s and 0’s.</a:t>
            </a:r>
          </a:p>
          <a:p>
            <a:r>
              <a:rPr lang="en-IN" dirty="0"/>
              <a:t>Wavelength of 1- 121nm(2.4835GHZ).</a:t>
            </a:r>
          </a:p>
          <a:p>
            <a:r>
              <a:rPr lang="en-IN" dirty="0"/>
              <a:t> Wavelength of 0- 124nm(2.4GHZ).</a:t>
            </a:r>
          </a:p>
          <a:p>
            <a:r>
              <a:rPr lang="en-IN" dirty="0"/>
              <a:t>Millions of bits are transmitted per second.</a:t>
            </a:r>
          </a:p>
          <a:p>
            <a:r>
              <a:rPr lang="en-IN" dirty="0"/>
              <a:t>These electromagnetic waves travel in a spherical region in both mobile and Bluetooth rather than single sinusoidal waveform.</a:t>
            </a:r>
          </a:p>
          <a:p>
            <a:endParaRPr lang="en-IN" dirty="0"/>
          </a:p>
        </p:txBody>
      </p:sp>
    </p:spTree>
    <p:extLst>
      <p:ext uri="{BB962C8B-B14F-4D97-AF65-F5344CB8AC3E}">
        <p14:creationId xmlns:p14="http://schemas.microsoft.com/office/powerpoint/2010/main" val="1479693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3CCF-1B06-0615-4D91-FBDDEEE57ACE}"/>
              </a:ext>
            </a:extLst>
          </p:cNvPr>
          <p:cNvSpPr>
            <a:spLocks noGrp="1"/>
          </p:cNvSpPr>
          <p:nvPr>
            <p:ph type="title"/>
          </p:nvPr>
        </p:nvSpPr>
        <p:spPr>
          <a:xfrm>
            <a:off x="626925" y="161365"/>
            <a:ext cx="10353761" cy="1326321"/>
          </a:xfrm>
        </p:spPr>
        <p:txBody>
          <a:bodyPr/>
          <a:lstStyle/>
          <a:p>
            <a:r>
              <a:rPr lang="en-US" dirty="0">
                <a:latin typeface="Agency FB" panose="020B0503020202020204" pitchFamily="34" charset="0"/>
              </a:rPr>
              <a:t>Radiation pattern</a:t>
            </a:r>
            <a:endParaRPr lang="en-IN" dirty="0">
              <a:latin typeface="Agency FB" panose="020B0503020202020204" pitchFamily="34" charset="0"/>
            </a:endParaRPr>
          </a:p>
        </p:txBody>
      </p:sp>
      <p:sp>
        <p:nvSpPr>
          <p:cNvPr id="3" name="Content Placeholder 2">
            <a:extLst>
              <a:ext uri="{FF2B5EF4-FFF2-40B4-BE49-F238E27FC236}">
                <a16:creationId xmlns:a16="http://schemas.microsoft.com/office/drawing/2014/main" id="{FB5A46E5-AFED-19C5-3993-D5FC6AA3188B}"/>
              </a:ext>
            </a:extLst>
          </p:cNvPr>
          <p:cNvSpPr>
            <a:spLocks noGrp="1"/>
          </p:cNvSpPr>
          <p:nvPr>
            <p:ph idx="1"/>
          </p:nvPr>
        </p:nvSpPr>
        <p:spPr>
          <a:xfrm>
            <a:off x="913794" y="1246151"/>
            <a:ext cx="10353762" cy="3695136"/>
          </a:xfrm>
        </p:spPr>
        <p:txBody>
          <a:bodyPr>
            <a:normAutofit fontScale="92500"/>
          </a:bodyPr>
          <a:lstStyle/>
          <a:p>
            <a:r>
              <a:rPr lang="en-US" sz="2200" b="1" dirty="0"/>
              <a:t>Why in spherical waveform?</a:t>
            </a:r>
          </a:p>
          <a:p>
            <a:r>
              <a:rPr lang="en-US" sz="2000" dirty="0"/>
              <a:t>It is because when it travels in the single sinusoidal waves it cannot send signals when either of them are moved away from the axis of the waves.</a:t>
            </a:r>
          </a:p>
          <a:p>
            <a:r>
              <a:rPr lang="en-US" sz="2000" b="1" dirty="0"/>
              <a:t>How does Bluetooth match with the mobile?</a:t>
            </a:r>
          </a:p>
          <a:p>
            <a:r>
              <a:rPr lang="en-US" sz="2000" dirty="0"/>
              <a:t>Basically 80 channels are created in the frequency range of 2.4ghz(0) to 2.4835ghz(1).</a:t>
            </a:r>
          </a:p>
          <a:p>
            <a:r>
              <a:rPr lang="en-US" sz="2000" dirty="0"/>
              <a:t>Out of these 80 channels 79 channels are used for pairing and the last 1 channel is used as guard band to avoid interference of other devices.</a:t>
            </a:r>
          </a:p>
          <a:p>
            <a:r>
              <a:rPr lang="en-US" sz="2000" dirty="0"/>
              <a:t>Each channel is of 1MHZ width.</a:t>
            </a:r>
          </a:p>
          <a:p>
            <a:endParaRPr lang="en-IN" dirty="0"/>
          </a:p>
        </p:txBody>
      </p:sp>
      <p:pic>
        <p:nvPicPr>
          <p:cNvPr id="5" name="Picture 4">
            <a:extLst>
              <a:ext uri="{FF2B5EF4-FFF2-40B4-BE49-F238E27FC236}">
                <a16:creationId xmlns:a16="http://schemas.microsoft.com/office/drawing/2014/main" id="{73ACEAC0-25C5-DCE2-A531-C03C1281C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635" y="4840656"/>
            <a:ext cx="3704110" cy="165221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15B5269-E882-8FA8-53CA-A9B2C1E06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447" y="4580965"/>
            <a:ext cx="3689587" cy="1911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5860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9B05D-8757-5E72-B241-F508B1697954}"/>
              </a:ext>
            </a:extLst>
          </p:cNvPr>
          <p:cNvSpPr>
            <a:spLocks noGrp="1"/>
          </p:cNvSpPr>
          <p:nvPr>
            <p:ph type="title"/>
          </p:nvPr>
        </p:nvSpPr>
        <p:spPr/>
        <p:txBody>
          <a:bodyPr>
            <a:normAutofit fontScale="90000"/>
          </a:bodyPr>
          <a:lstStyle/>
          <a:p>
            <a:r>
              <a:rPr lang="en-US" sz="4400" b="1" dirty="0">
                <a:latin typeface="Agency FB" panose="020B0503020202020204" pitchFamily="34" charset="0"/>
              </a:rPr>
              <a:t>But what if they have same wavelength(lambda)?</a:t>
            </a:r>
            <a:br>
              <a:rPr lang="en-US" sz="4400" dirty="0"/>
            </a:br>
            <a:endParaRPr lang="en-IN" dirty="0"/>
          </a:p>
        </p:txBody>
      </p:sp>
      <p:sp>
        <p:nvSpPr>
          <p:cNvPr id="3" name="Content Placeholder 2">
            <a:extLst>
              <a:ext uri="{FF2B5EF4-FFF2-40B4-BE49-F238E27FC236}">
                <a16:creationId xmlns:a16="http://schemas.microsoft.com/office/drawing/2014/main" id="{C7F8C657-F168-08EF-BC18-D484A177F67C}"/>
              </a:ext>
            </a:extLst>
          </p:cNvPr>
          <p:cNvSpPr>
            <a:spLocks noGrp="1"/>
          </p:cNvSpPr>
          <p:nvPr>
            <p:ph idx="1"/>
          </p:nvPr>
        </p:nvSpPr>
        <p:spPr/>
        <p:txBody>
          <a:bodyPr>
            <a:normAutofit fontScale="85000" lnSpcReduction="10000"/>
          </a:bodyPr>
          <a:lstStyle/>
          <a:p>
            <a:r>
              <a:rPr lang="en-US" sz="2000" dirty="0"/>
              <a:t>There is a solution, which gives us 3 important parts of a PACKET.</a:t>
            </a:r>
          </a:p>
          <a:p>
            <a:r>
              <a:rPr lang="en-US" sz="2000" dirty="0"/>
              <a:t>The whole information is divided into small packets(blocks) which contains 3 major data’s:</a:t>
            </a:r>
          </a:p>
          <a:p>
            <a:r>
              <a:rPr lang="en-US" sz="2000" dirty="0"/>
              <a:t>-&gt;access code: This contain 72 bits of information which contains the unique address that helps to pair with the right devices.</a:t>
            </a:r>
          </a:p>
          <a:p>
            <a:r>
              <a:rPr lang="en-US" sz="2000" dirty="0"/>
              <a:t>-&gt;header: This part contains 54 bits of information that holds the overview details of the content(music, voice, etc.)</a:t>
            </a:r>
          </a:p>
          <a:p>
            <a:r>
              <a:rPr lang="en-US" sz="2000" dirty="0"/>
              <a:t>-&gt;body(payload): This varies from 136 bits to 8168 bits which holds the major content or information that has to be transmitted to the receiver</a:t>
            </a:r>
          </a:p>
          <a:p>
            <a:r>
              <a:rPr lang="en-US" sz="2000" dirty="0"/>
              <a:t>.(136 bits =&gt; used for pausing, playing, volume changing)</a:t>
            </a:r>
          </a:p>
          <a:p>
            <a:r>
              <a:rPr lang="en-US" sz="2000" dirty="0"/>
              <a:t>(8168 bits =&gt; used for transmitting high quality audios).                                                                 </a:t>
            </a:r>
            <a:endParaRPr lang="en-IN" sz="2000" dirty="0"/>
          </a:p>
        </p:txBody>
      </p:sp>
      <p:pic>
        <p:nvPicPr>
          <p:cNvPr id="5" name="Picture 4">
            <a:extLst>
              <a:ext uri="{FF2B5EF4-FFF2-40B4-BE49-F238E27FC236}">
                <a16:creationId xmlns:a16="http://schemas.microsoft.com/office/drawing/2014/main" id="{165D340A-9CD3-C6F1-7773-86D65AF9D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4735378"/>
            <a:ext cx="3898632" cy="1852045"/>
          </a:xfrm>
          <a:prstGeom prst="rect">
            <a:avLst/>
          </a:prstGeom>
          <a:ln>
            <a:noFill/>
          </a:ln>
          <a:effectLst>
            <a:outerShdw blurRad="292100" dist="139700" dir="2700000" algn="tl" rotWithShape="0">
              <a:srgbClr val="333333">
                <a:alpha val="65000"/>
              </a:srgbClr>
            </a:outerShdw>
          </a:effectLst>
        </p:spPr>
      </p:pic>
      <p:sp>
        <p:nvSpPr>
          <p:cNvPr id="4" name="Action Button: Go to End 3">
            <a:hlinkClick r:id="" action="ppaction://hlinkshowjump?jump=lastslide" highlightClick="1"/>
            <a:extLst>
              <a:ext uri="{FF2B5EF4-FFF2-40B4-BE49-F238E27FC236}">
                <a16:creationId xmlns:a16="http://schemas.microsoft.com/office/drawing/2014/main" id="{E0C3F686-B888-F689-DB07-E743FEBF42FC}"/>
              </a:ext>
            </a:extLst>
          </p:cNvPr>
          <p:cNvSpPr/>
          <p:nvPr/>
        </p:nvSpPr>
        <p:spPr>
          <a:xfrm>
            <a:off x="7368925" y="5100918"/>
            <a:ext cx="233146" cy="197223"/>
          </a:xfrm>
          <a:prstGeom prst="actionButtonE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ction Button: Go to Beginning 5">
            <a:hlinkClick r:id="" action="ppaction://hlinkshowjump?jump=firstslide" highlightClick="1"/>
            <a:extLst>
              <a:ext uri="{FF2B5EF4-FFF2-40B4-BE49-F238E27FC236}">
                <a16:creationId xmlns:a16="http://schemas.microsoft.com/office/drawing/2014/main" id="{B96B0807-D3B6-53B5-2D60-725FEA4D7593}"/>
              </a:ext>
            </a:extLst>
          </p:cNvPr>
          <p:cNvSpPr/>
          <p:nvPr/>
        </p:nvSpPr>
        <p:spPr>
          <a:xfrm>
            <a:off x="6974415" y="5100918"/>
            <a:ext cx="233146" cy="197223"/>
          </a:xfrm>
          <a:prstGeom prst="actionButtonBeginn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943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A7635-F2FD-3966-3B91-2FE20F7E05BC}"/>
              </a:ext>
            </a:extLst>
          </p:cNvPr>
          <p:cNvSpPr>
            <a:spLocks noGrp="1"/>
          </p:cNvSpPr>
          <p:nvPr>
            <p:ph type="title"/>
          </p:nvPr>
        </p:nvSpPr>
        <p:spPr>
          <a:xfrm>
            <a:off x="820616" y="337105"/>
            <a:ext cx="10353761" cy="1326321"/>
          </a:xfrm>
        </p:spPr>
        <p:txBody>
          <a:bodyPr>
            <a:normAutofit/>
          </a:bodyPr>
          <a:lstStyle/>
          <a:p>
            <a:r>
              <a:rPr lang="en-US" dirty="0">
                <a:latin typeface="Agency FB" panose="020B0503020202020204" pitchFamily="34" charset="0"/>
              </a:rPr>
              <a:t>Frequency hopping spectrum</a:t>
            </a:r>
            <a:endParaRPr lang="en-IN" dirty="0">
              <a:latin typeface="Agency FB" panose="020B0503020202020204" pitchFamily="34" charset="0"/>
            </a:endParaRPr>
          </a:p>
        </p:txBody>
      </p:sp>
      <p:sp>
        <p:nvSpPr>
          <p:cNvPr id="3" name="Content Placeholder 2">
            <a:extLst>
              <a:ext uri="{FF2B5EF4-FFF2-40B4-BE49-F238E27FC236}">
                <a16:creationId xmlns:a16="http://schemas.microsoft.com/office/drawing/2014/main" id="{B091AE3B-B6C9-BAAD-2B79-31C892F68D56}"/>
              </a:ext>
            </a:extLst>
          </p:cNvPr>
          <p:cNvSpPr>
            <a:spLocks noGrp="1"/>
          </p:cNvSpPr>
          <p:nvPr>
            <p:ph idx="1"/>
          </p:nvPr>
        </p:nvSpPr>
        <p:spPr>
          <a:xfrm>
            <a:off x="913795" y="1450605"/>
            <a:ext cx="10353762" cy="3695136"/>
          </a:xfrm>
        </p:spPr>
        <p:txBody>
          <a:bodyPr>
            <a:normAutofit/>
          </a:bodyPr>
          <a:lstStyle/>
          <a:p>
            <a:r>
              <a:rPr lang="en-US" sz="2000" dirty="0"/>
              <a:t>Frequency hopping spectrum is a mechanism in which the frequency hops 1600 times per second within the 79 channels.</a:t>
            </a:r>
          </a:p>
          <a:p>
            <a:r>
              <a:rPr lang="en-US" sz="2000" dirty="0"/>
              <a:t>Why? Because they cannot stick to one channel for a long time.</a:t>
            </a:r>
          </a:p>
          <a:p>
            <a:r>
              <a:rPr lang="en-US" sz="2000" dirty="0"/>
              <a:t>If any noise occurs the data will be resent to the respective channel and it will hop to other channel once it is cleared.</a:t>
            </a:r>
          </a:p>
          <a:p>
            <a:r>
              <a:rPr lang="en-US" sz="2000" dirty="0"/>
              <a:t>The whole function of Bluetooth works under the phase shift keying(PSK).</a:t>
            </a:r>
          </a:p>
          <a:p>
            <a:r>
              <a:rPr lang="en-US" sz="2000" dirty="0"/>
              <a:t>For every phase change of the wave points, it contains different data’s that are being transmitted. </a:t>
            </a:r>
          </a:p>
          <a:p>
            <a:endParaRPr lang="en-US" sz="2000" dirty="0">
              <a:latin typeface="Bahnschrift Condensed" panose="020B0502040204020203" pitchFamily="34" charset="0"/>
            </a:endParaRPr>
          </a:p>
          <a:p>
            <a:endParaRPr lang="en-IN" sz="2000" dirty="0">
              <a:latin typeface="Bahnschrift Condensed" panose="020B0502040204020203" pitchFamily="34" charset="0"/>
            </a:endParaRPr>
          </a:p>
        </p:txBody>
      </p:sp>
      <p:pic>
        <p:nvPicPr>
          <p:cNvPr id="5" name="Picture 4">
            <a:extLst>
              <a:ext uri="{FF2B5EF4-FFF2-40B4-BE49-F238E27FC236}">
                <a16:creationId xmlns:a16="http://schemas.microsoft.com/office/drawing/2014/main" id="{4427D761-5943-93E5-6536-6128B0E1B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685" y="4714971"/>
            <a:ext cx="3568441" cy="160916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061FCF9-DAFF-24BA-B329-A4E7507BA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9365" y="4714971"/>
            <a:ext cx="3176222" cy="15975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3145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DFA6-4676-1078-7BDC-8CC1105D1619}"/>
              </a:ext>
            </a:extLst>
          </p:cNvPr>
          <p:cNvSpPr>
            <a:spLocks noGrp="1"/>
          </p:cNvSpPr>
          <p:nvPr>
            <p:ph type="title"/>
          </p:nvPr>
        </p:nvSpPr>
        <p:spPr>
          <a:xfrm>
            <a:off x="752430" y="0"/>
            <a:ext cx="10353761" cy="1326321"/>
          </a:xfrm>
        </p:spPr>
        <p:txBody>
          <a:bodyPr/>
          <a:lstStyle/>
          <a:p>
            <a:r>
              <a:rPr lang="en-US" dirty="0">
                <a:latin typeface="Agency FB" panose="020B0503020202020204" pitchFamily="34" charset="0"/>
              </a:rPr>
              <a:t>Microwave oven and Bluetooth</a:t>
            </a:r>
            <a:endParaRPr lang="en-IN" dirty="0">
              <a:latin typeface="Agency FB" panose="020B0503020202020204" pitchFamily="34" charset="0"/>
            </a:endParaRPr>
          </a:p>
        </p:txBody>
      </p:sp>
      <p:sp>
        <p:nvSpPr>
          <p:cNvPr id="3" name="Content Placeholder 2">
            <a:extLst>
              <a:ext uri="{FF2B5EF4-FFF2-40B4-BE49-F238E27FC236}">
                <a16:creationId xmlns:a16="http://schemas.microsoft.com/office/drawing/2014/main" id="{B5CB6350-0873-0811-17FC-6A8B914CDD8F}"/>
              </a:ext>
            </a:extLst>
          </p:cNvPr>
          <p:cNvSpPr>
            <a:spLocks noGrp="1"/>
          </p:cNvSpPr>
          <p:nvPr>
            <p:ph idx="1"/>
          </p:nvPr>
        </p:nvSpPr>
        <p:spPr>
          <a:xfrm>
            <a:off x="919119" y="1127876"/>
            <a:ext cx="10353762" cy="3695136"/>
          </a:xfrm>
        </p:spPr>
        <p:txBody>
          <a:bodyPr>
            <a:normAutofit fontScale="85000" lnSpcReduction="10000"/>
          </a:bodyPr>
          <a:lstStyle/>
          <a:p>
            <a:r>
              <a:rPr lang="en-US" sz="2000" dirty="0"/>
              <a:t>Even microwave oven operates at the same frequency range but it is harmful but Bluetooth is not. WHY?</a:t>
            </a:r>
          </a:p>
          <a:p>
            <a:r>
              <a:rPr lang="en-US" sz="2000" dirty="0"/>
              <a:t>Because it depends upon the way its designed internally. microwave oven is designed in such a way that it produces heat using electricity to cook the food. But Bluetooth does not generate heat using current. It transmits the data from transmitter to receiver(similar to the case of phone flash light and flood lights in stadiums).</a:t>
            </a:r>
          </a:p>
          <a:p>
            <a:r>
              <a:rPr lang="en-US" sz="2000" dirty="0"/>
              <a:t>Power of Bluetooth-&gt;0.5W an power of microwave oven -&gt; 1000w.</a:t>
            </a:r>
          </a:p>
          <a:p>
            <a:r>
              <a:rPr lang="en-US" sz="2000" dirty="0"/>
              <a:t> But microwave oven can easily interfere while pairing Bluetooth and mobile phones.</a:t>
            </a:r>
          </a:p>
          <a:p>
            <a:r>
              <a:rPr lang="en-US" sz="2000" dirty="0"/>
              <a:t>Both have the same frequency range of 2.4GHZ.</a:t>
            </a:r>
          </a:p>
          <a:p>
            <a:r>
              <a:rPr lang="en-US" sz="2000" dirty="0"/>
              <a:t>Similarly WIFI can also interfere the pairing and the also have 14 channels for pairing to devices. </a:t>
            </a:r>
            <a:endParaRPr lang="en-IN" sz="2000" dirty="0"/>
          </a:p>
        </p:txBody>
      </p:sp>
      <p:pic>
        <p:nvPicPr>
          <p:cNvPr id="5" name="Picture 4">
            <a:extLst>
              <a:ext uri="{FF2B5EF4-FFF2-40B4-BE49-F238E27FC236}">
                <a16:creationId xmlns:a16="http://schemas.microsoft.com/office/drawing/2014/main" id="{A900296C-7605-A488-40A3-54C992D66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527" y="4973645"/>
            <a:ext cx="2768870" cy="144331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A01683A-04CF-DAE0-FE92-C1C9FD477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118" y="4973645"/>
            <a:ext cx="3173601" cy="15129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5493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DAA7-4B55-E41E-EC85-1CB0E25F3179}"/>
              </a:ext>
            </a:extLst>
          </p:cNvPr>
          <p:cNvSpPr>
            <a:spLocks noGrp="1"/>
          </p:cNvSpPr>
          <p:nvPr>
            <p:ph type="title"/>
          </p:nvPr>
        </p:nvSpPr>
        <p:spPr/>
        <p:txBody>
          <a:bodyPr/>
          <a:lstStyle/>
          <a:p>
            <a:r>
              <a:rPr lang="en-US" b="1" dirty="0">
                <a:latin typeface="Agency FB" panose="020B0503020202020204" pitchFamily="34" charset="0"/>
              </a:rPr>
              <a:t>How Bluetooth is so error free?</a:t>
            </a:r>
            <a:endParaRPr lang="en-IN"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60738F8D-7898-B0A0-0283-D55CBDCCC940}"/>
              </a:ext>
            </a:extLst>
          </p:cNvPr>
          <p:cNvSpPr>
            <a:spLocks noGrp="1"/>
          </p:cNvSpPr>
          <p:nvPr>
            <p:ph idx="1"/>
          </p:nvPr>
        </p:nvSpPr>
        <p:spPr/>
        <p:txBody>
          <a:bodyPr/>
          <a:lstStyle/>
          <a:p>
            <a:r>
              <a:rPr lang="en-US" sz="2000" dirty="0"/>
              <a:t>Phase shift keying</a:t>
            </a:r>
          </a:p>
          <a:p>
            <a:r>
              <a:rPr lang="en-US" sz="2000" dirty="0"/>
              <a:t>Error correction bits</a:t>
            </a:r>
          </a:p>
          <a:p>
            <a:r>
              <a:rPr lang="en-US" sz="2000" dirty="0"/>
              <a:t>Frequency hopping</a:t>
            </a:r>
          </a:p>
          <a:p>
            <a:r>
              <a:rPr lang="en-US" sz="2000" dirty="0"/>
              <a:t>Packets of data</a:t>
            </a:r>
          </a:p>
          <a:p>
            <a:r>
              <a:rPr lang="en-US" sz="2000" dirty="0"/>
              <a:t>Noise cancellation</a:t>
            </a:r>
          </a:p>
          <a:p>
            <a:r>
              <a:rPr lang="en-US" sz="2000" dirty="0"/>
              <a:t>These are all designed inside the microchip of the Bluetooth.</a:t>
            </a:r>
          </a:p>
          <a:p>
            <a:r>
              <a:rPr lang="en-US" sz="2000" dirty="0"/>
              <a:t>Frequency modulation using carrier wave is also processed.</a:t>
            </a:r>
          </a:p>
          <a:p>
            <a:endParaRPr lang="en-IN" dirty="0"/>
          </a:p>
        </p:txBody>
      </p:sp>
      <p:pic>
        <p:nvPicPr>
          <p:cNvPr id="5" name="Picture 4">
            <a:extLst>
              <a:ext uri="{FF2B5EF4-FFF2-40B4-BE49-F238E27FC236}">
                <a16:creationId xmlns:a16="http://schemas.microsoft.com/office/drawing/2014/main" id="{4DFF198E-20EC-B61D-CCE9-7DA7B5B12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563" y="1837740"/>
            <a:ext cx="4562035" cy="2105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505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F499-0DCE-BF3F-7E6F-CC74987BAB99}"/>
              </a:ext>
            </a:extLst>
          </p:cNvPr>
          <p:cNvSpPr>
            <a:spLocks noGrp="1"/>
          </p:cNvSpPr>
          <p:nvPr>
            <p:ph type="title"/>
          </p:nvPr>
        </p:nvSpPr>
        <p:spPr/>
        <p:txBody>
          <a:bodyPr>
            <a:normAutofit/>
          </a:bodyPr>
          <a:lstStyle/>
          <a:p>
            <a:r>
              <a:rPr lang="en-US" b="1" dirty="0">
                <a:latin typeface="Agency FB" panose="020B0503020202020204" pitchFamily="34" charset="0"/>
              </a:rPr>
              <a:t>ENGINEERING INSIDE WIRLESS EARBUDS</a:t>
            </a:r>
            <a:endParaRPr lang="en-IN"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6B3A4E15-04BB-53C5-DEB2-15E6D9D39269}"/>
              </a:ext>
            </a:extLst>
          </p:cNvPr>
          <p:cNvSpPr>
            <a:spLocks noGrp="1"/>
          </p:cNvSpPr>
          <p:nvPr>
            <p:ph idx="1"/>
          </p:nvPr>
        </p:nvSpPr>
        <p:spPr>
          <a:xfrm>
            <a:off x="913795" y="2096064"/>
            <a:ext cx="10353762" cy="4582642"/>
          </a:xfrm>
        </p:spPr>
        <p:txBody>
          <a:bodyPr>
            <a:normAutofit fontScale="25000" lnSpcReduction="20000"/>
          </a:bodyPr>
          <a:lstStyle/>
          <a:p>
            <a:r>
              <a:rPr lang="en-US" sz="7200" dirty="0"/>
              <a:t>There are 9 major components inside almost all wireless earbuds. For example we will consider apple airpods2.</a:t>
            </a:r>
          </a:p>
          <a:p>
            <a:r>
              <a:rPr lang="en-US" sz="7200" dirty="0"/>
              <a:t>9 major components are:</a:t>
            </a:r>
          </a:p>
          <a:p>
            <a:r>
              <a:rPr lang="en-US" sz="7200" dirty="0"/>
              <a:t>-&gt;Bluetooth</a:t>
            </a:r>
          </a:p>
          <a:p>
            <a:r>
              <a:rPr lang="en-US" sz="7200" dirty="0"/>
              <a:t>-&gt;audio codec</a:t>
            </a:r>
          </a:p>
          <a:p>
            <a:r>
              <a:rPr lang="en-US" sz="7200" dirty="0"/>
              <a:t>-&gt;accelerometer</a:t>
            </a:r>
          </a:p>
          <a:p>
            <a:r>
              <a:rPr lang="en-US" sz="7200" dirty="0"/>
              <a:t>-&gt;PCB</a:t>
            </a:r>
          </a:p>
          <a:p>
            <a:r>
              <a:rPr lang="en-US" sz="7200" dirty="0"/>
              <a:t>-&gt;SoC</a:t>
            </a:r>
          </a:p>
          <a:p>
            <a:r>
              <a:rPr lang="en-US" sz="7200" dirty="0"/>
              <a:t>-&gt;Lithium Ion battery</a:t>
            </a:r>
          </a:p>
          <a:p>
            <a:r>
              <a:rPr lang="en-US" sz="7200" dirty="0"/>
              <a:t>-&gt;noise cancellation</a:t>
            </a:r>
          </a:p>
          <a:p>
            <a:r>
              <a:rPr lang="en-US" sz="7200" dirty="0"/>
              <a:t>-&gt;speaker</a:t>
            </a:r>
          </a:p>
          <a:p>
            <a:r>
              <a:rPr lang="en-US" sz="7200" dirty="0"/>
              <a:t>-&gt;MEMS microphone</a:t>
            </a:r>
          </a:p>
          <a:p>
            <a:endParaRPr lang="en-IN" sz="2000" dirty="0"/>
          </a:p>
        </p:txBody>
      </p:sp>
    </p:spTree>
    <p:extLst>
      <p:ext uri="{BB962C8B-B14F-4D97-AF65-F5344CB8AC3E}">
        <p14:creationId xmlns:p14="http://schemas.microsoft.com/office/powerpoint/2010/main" val="935910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TM03457464[[fn=Dividend]]</Template>
  <TotalTime>387</TotalTime>
  <Words>2062</Words>
  <Application>Microsoft Office PowerPoint</Application>
  <PresentationFormat>Widescreen</PresentationFormat>
  <Paragraphs>142</Paragraphs>
  <Slides>23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Agency FB</vt:lpstr>
      <vt:lpstr>Arial</vt:lpstr>
      <vt:lpstr>Bahnschrift Condensed</vt:lpstr>
      <vt:lpstr>Bookman Old Style</vt:lpstr>
      <vt:lpstr>Century Gothic</vt:lpstr>
      <vt:lpstr>Rockwell</vt:lpstr>
      <vt:lpstr>Mesh</vt:lpstr>
      <vt:lpstr>Damask</vt:lpstr>
      <vt:lpstr>MECHANISM OF BLUETOOTH  AND NOISE CANCELLATION</vt:lpstr>
      <vt:lpstr>HOW DOES BLUETOOTH WORK?</vt:lpstr>
      <vt:lpstr>Frequency and wavelength</vt:lpstr>
      <vt:lpstr>Radiation pattern</vt:lpstr>
      <vt:lpstr>But what if they have same wavelength(lambda)? </vt:lpstr>
      <vt:lpstr>Frequency hopping spectrum</vt:lpstr>
      <vt:lpstr>Microwave oven and Bluetooth</vt:lpstr>
      <vt:lpstr>How Bluetooth is so error free?</vt:lpstr>
      <vt:lpstr>ENGINEERING INSIDE WIRLESS EARBUDS</vt:lpstr>
      <vt:lpstr>PLACEMENT OF 9 COMPONENTS:</vt:lpstr>
      <vt:lpstr>PCB’s:</vt:lpstr>
      <vt:lpstr>How does buds get charged?</vt:lpstr>
      <vt:lpstr>Processing your music/podcast</vt:lpstr>
      <vt:lpstr>Audio codec graph</vt:lpstr>
      <vt:lpstr>Type of conversion</vt:lpstr>
      <vt:lpstr>How is the graph formed?</vt:lpstr>
      <vt:lpstr>INSIDE APPLE AIRPODS 2</vt:lpstr>
      <vt:lpstr>PICTURIZING THE PROCESS</vt:lpstr>
      <vt:lpstr>HOW DOES ACTIVE NOISE CANCELLATION WORK?</vt:lpstr>
      <vt:lpstr>WORKING BEHIND THE NOISE CANCELLATION</vt:lpstr>
      <vt:lpstr>What are the external noises?</vt:lpstr>
      <vt:lpstr>The problem!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MECHANISM OF BLUETOOTH  AND NOISE CANCELLATION</dc:title>
  <dc:creator>Soma Sundaram M . 20BEC135</dc:creator>
  <cp:lastModifiedBy>Soma Sundaram M . 20BEC135</cp:lastModifiedBy>
  <cp:revision>4</cp:revision>
  <dcterms:created xsi:type="dcterms:W3CDTF">2023-07-06T06:41:20Z</dcterms:created>
  <dcterms:modified xsi:type="dcterms:W3CDTF">2023-07-11T07:37:03Z</dcterms:modified>
</cp:coreProperties>
</file>